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256" r:id="rId34"/>
    <p:sldId id="257" r:id="rId35"/>
    <p:sldId id="272" r:id="rId36"/>
    <p:sldId id="268" r:id="rId37"/>
    <p:sldId id="318" r:id="rId38"/>
    <p:sldId id="269" r:id="rId39"/>
    <p:sldId id="270" r:id="rId40"/>
    <p:sldId id="271" r:id="rId41"/>
    <p:sldId id="263" r:id="rId42"/>
    <p:sldId id="258" r:id="rId43"/>
    <p:sldId id="259" r:id="rId44"/>
    <p:sldId id="260" r:id="rId45"/>
    <p:sldId id="261" r:id="rId46"/>
    <p:sldId id="262" r:id="rId47"/>
    <p:sldId id="320" r:id="rId48"/>
    <p:sldId id="321" r:id="rId49"/>
    <p:sldId id="273" r:id="rId50"/>
    <p:sldId id="274" r:id="rId51"/>
    <p:sldId id="275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264" r:id="rId60"/>
    <p:sldId id="265" r:id="rId61"/>
    <p:sldId id="266" r:id="rId62"/>
    <p:sldId id="267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276" r:id="rId72"/>
    <p:sldId id="277" r:id="rId73"/>
    <p:sldId id="278" r:id="rId74"/>
    <p:sldId id="279" r:id="rId75"/>
    <p:sldId id="280" r:id="rId76"/>
    <p:sldId id="281" r:id="rId77"/>
    <p:sldId id="282" r:id="rId78"/>
    <p:sldId id="283" r:id="rId79"/>
    <p:sldId id="284" r:id="rId80"/>
    <p:sldId id="285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6" r:id="rId89"/>
    <p:sldId id="389" r:id="rId90"/>
    <p:sldId id="390" r:id="rId91"/>
    <p:sldId id="358" r:id="rId92"/>
    <p:sldId id="394" r:id="rId93"/>
    <p:sldId id="395" r:id="rId94"/>
    <p:sldId id="371" r:id="rId95"/>
    <p:sldId id="399" r:id="rId96"/>
    <p:sldId id="373" r:id="rId97"/>
    <p:sldId id="374" r:id="rId98"/>
    <p:sldId id="375" r:id="rId99"/>
    <p:sldId id="400" r:id="rId100"/>
    <p:sldId id="401" r:id="rId101"/>
    <p:sldId id="378" r:id="rId102"/>
    <p:sldId id="402" r:id="rId103"/>
    <p:sldId id="403" r:id="rId104"/>
    <p:sldId id="404" r:id="rId105"/>
    <p:sldId id="407" r:id="rId106"/>
    <p:sldId id="405" r:id="rId107"/>
    <p:sldId id="361" r:id="rId108"/>
    <p:sldId id="408" r:id="rId109"/>
    <p:sldId id="417" r:id="rId110"/>
    <p:sldId id="418" r:id="rId111"/>
    <p:sldId id="419" r:id="rId112"/>
    <p:sldId id="406" r:id="rId113"/>
    <p:sldId id="382" r:id="rId114"/>
    <p:sldId id="383" r:id="rId115"/>
    <p:sldId id="384" r:id="rId116"/>
    <p:sldId id="385" r:id="rId117"/>
    <p:sldId id="420" r:id="rId118"/>
    <p:sldId id="421" r:id="rId119"/>
    <p:sldId id="422" r:id="rId120"/>
    <p:sldId id="423" r:id="rId121"/>
    <p:sldId id="424" r:id="rId122"/>
    <p:sldId id="391" r:id="rId123"/>
    <p:sldId id="425" r:id="rId124"/>
    <p:sldId id="319" r:id="rId125"/>
    <p:sldId id="426" r:id="rId126"/>
    <p:sldId id="427" r:id="rId127"/>
    <p:sldId id="428" r:id="rId128"/>
    <p:sldId id="322" r:id="rId129"/>
    <p:sldId id="429" r:id="rId130"/>
    <p:sldId id="365" r:id="rId131"/>
    <p:sldId id="430" r:id="rId132"/>
    <p:sldId id="392" r:id="rId133"/>
    <p:sldId id="388" r:id="rId134"/>
    <p:sldId id="431" r:id="rId135"/>
    <p:sldId id="432" r:id="rId136"/>
    <p:sldId id="433" r:id="rId137"/>
    <p:sldId id="366" r:id="rId138"/>
    <p:sldId id="348" r:id="rId139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1420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66800" y="1676400"/>
            <a:ext cx="7924800" cy="914400"/>
          </a:xfrm>
          <a:custGeom>
            <a:avLst/>
            <a:gdLst/>
            <a:ahLst/>
            <a:cxnLst/>
            <a:rect l="l" t="t" r="r" b="b"/>
            <a:pathLst>
              <a:path w="7924800" h="914400">
                <a:moveTo>
                  <a:pt x="0" y="914399"/>
                </a:moveTo>
                <a:lnTo>
                  <a:pt x="0" y="0"/>
                </a:lnTo>
                <a:lnTo>
                  <a:pt x="7924799" y="0"/>
                </a:lnTo>
              </a:path>
            </a:pathLst>
          </a:custGeom>
          <a:ln w="254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438400" y="4419600"/>
            <a:ext cx="6512559" cy="0"/>
          </a:xfrm>
          <a:custGeom>
            <a:avLst/>
            <a:gdLst/>
            <a:ahLst/>
            <a:cxnLst/>
            <a:rect l="l" t="t" r="r" b="b"/>
            <a:pathLst>
              <a:path w="6512559">
                <a:moveTo>
                  <a:pt x="0" y="0"/>
                </a:moveTo>
                <a:lnTo>
                  <a:pt x="6512051" y="0"/>
                </a:lnTo>
              </a:path>
            </a:pathLst>
          </a:custGeom>
          <a:ln w="19049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50339" y="2148331"/>
            <a:ext cx="6562090" cy="2312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00643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‹#›</a:t>
            </a:fld>
            <a:endParaRPr spc="-10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00643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‹#›</a:t>
            </a:fld>
            <a:endParaRPr spc="-10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00643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93139" y="2015133"/>
            <a:ext cx="3215004" cy="4341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0233" y="2015133"/>
            <a:ext cx="3261359" cy="4378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‹#›</a:t>
            </a:fld>
            <a:endParaRPr spc="-10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00643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‹#›</a:t>
            </a:fld>
            <a:endParaRPr spc="-10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‹#›</a:t>
            </a:fld>
            <a:endParaRPr spc="-10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2"/>
            <a:ext cx="8549640" cy="6463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40011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2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5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08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1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4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1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0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23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5A89F-3836-4B36-B0A4-4A240F2D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2920" y="7228332"/>
            <a:ext cx="2313432" cy="27699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02A116-0971-43C5-815C-7FDBBF0FD57E}" type="datetimeFigureOut">
              <a:rPr lang="en-US"/>
              <a:pPr>
                <a:defRPr/>
              </a:pPr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30A5C-0EB9-4E8B-AB9B-384D1A673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9856" y="7228332"/>
            <a:ext cx="3218688" cy="27699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9317F-EBED-4AFD-A890-722F2964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76" y="6925792"/>
            <a:ext cx="219709" cy="184666"/>
          </a:xfrm>
        </p:spPr>
        <p:txBody>
          <a:bodyPr/>
          <a:lstStyle>
            <a:lvl1pPr>
              <a:defRPr/>
            </a:lvl1pPr>
          </a:lstStyle>
          <a:p>
            <a:fld id="{745E5972-A64A-4FE2-B3B6-C5105404B7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4104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38200" y="685800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599"/>
                </a:moveTo>
                <a:lnTo>
                  <a:pt x="0" y="0"/>
                </a:lnTo>
                <a:lnTo>
                  <a:pt x="8229599" y="0"/>
                </a:lnTo>
              </a:path>
            </a:pathLst>
          </a:custGeom>
          <a:ln w="19049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14400" y="66294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19049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57706" y="752347"/>
            <a:ext cx="6142987" cy="665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00643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3139" y="2013567"/>
            <a:ext cx="8072120" cy="4413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69676" y="6925792"/>
            <a:ext cx="219709" cy="19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‹#›</a:t>
            </a:fld>
            <a:endParaRPr spc="-10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724915"/>
            <a:ext cx="61144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B</a:t>
            </a:r>
            <a:r>
              <a:rPr spc="-640" dirty="0"/>
              <a:t>a</a:t>
            </a:r>
            <a:r>
              <a:rPr spc="-560" dirty="0"/>
              <a:t>s</a:t>
            </a:r>
            <a:r>
              <a:rPr dirty="0"/>
              <a:t>i</a:t>
            </a:r>
            <a:r>
              <a:rPr spc="-350" dirty="0"/>
              <a:t>c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204" dirty="0"/>
              <a:t>F</a:t>
            </a:r>
            <a:r>
              <a:rPr spc="-190" dirty="0"/>
              <a:t>o</a:t>
            </a:r>
            <a:r>
              <a:rPr dirty="0"/>
              <a:t>r</a:t>
            </a:r>
            <a:r>
              <a:rPr spc="-600" dirty="0"/>
              <a:t>e</a:t>
            </a:r>
            <a:r>
              <a:rPr spc="-190" dirty="0"/>
              <a:t>n</a:t>
            </a:r>
            <a:r>
              <a:rPr spc="-570" dirty="0"/>
              <a:t>s</a:t>
            </a:r>
            <a:r>
              <a:rPr dirty="0"/>
              <a:t>i</a:t>
            </a:r>
            <a:r>
              <a:rPr spc="-365" dirty="0"/>
              <a:t>c</a:t>
            </a:r>
            <a:r>
              <a:rPr spc="-570" dirty="0"/>
              <a:t>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/>
              <a:t>M</a:t>
            </a:r>
            <a:r>
              <a:rPr spc="-590" dirty="0"/>
              <a:t>e</a:t>
            </a:r>
            <a:r>
              <a:rPr spc="40" dirty="0"/>
              <a:t>t</a:t>
            </a:r>
            <a:r>
              <a:rPr spc="-204" dirty="0"/>
              <a:t>h</a:t>
            </a:r>
            <a:r>
              <a:rPr spc="-190" dirty="0"/>
              <a:t>o</a:t>
            </a:r>
            <a:r>
              <a:rPr spc="-254" dirty="0"/>
              <a:t>d</a:t>
            </a:r>
            <a:r>
              <a:rPr spc="-190" dirty="0"/>
              <a:t>o</a:t>
            </a:r>
            <a:r>
              <a:rPr dirty="0"/>
              <a:t>l</a:t>
            </a:r>
            <a:r>
              <a:rPr spc="-204" dirty="0"/>
              <a:t>o</a:t>
            </a:r>
            <a:r>
              <a:rPr spc="-470" dirty="0"/>
              <a:t>g</a:t>
            </a:r>
            <a:r>
              <a:rPr spc="-350" dirty="0"/>
              <a:t>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1</a:t>
            </a:fld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2050795"/>
            <a:ext cx="8056880" cy="427672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54965" marR="1128395" indent="-342900">
              <a:lnSpc>
                <a:spcPts val="2810"/>
              </a:lnSpc>
              <a:spcBef>
                <a:spcPts val="455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Without altering or damaging original source, </a:t>
            </a:r>
            <a:r>
              <a:rPr sz="2600" spc="-7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acquire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and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isolate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evidence</a:t>
            </a:r>
            <a:endParaRPr sz="2600">
              <a:latin typeface="Arial MT"/>
              <a:cs typeface="Arial MT"/>
            </a:endParaRPr>
          </a:p>
          <a:p>
            <a:pPr marL="354965" marR="5080" indent="-342900">
              <a:lnSpc>
                <a:spcPts val="2820"/>
              </a:lnSpc>
              <a:spcBef>
                <a:spcPts val="61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spc="-5" dirty="0">
                <a:latin typeface="Arial MT"/>
                <a:cs typeface="Arial MT"/>
              </a:rPr>
              <a:t>Authenticate</a:t>
            </a:r>
            <a:r>
              <a:rPr sz="2600" dirty="0">
                <a:latin typeface="Arial MT"/>
                <a:cs typeface="Arial MT"/>
              </a:rPr>
              <a:t> that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recovered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evidence</a:t>
            </a:r>
            <a:r>
              <a:rPr sz="2600" dirty="0">
                <a:latin typeface="Arial MT"/>
                <a:cs typeface="Arial MT"/>
              </a:rPr>
              <a:t> is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 same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as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original.</a:t>
            </a:r>
            <a:endParaRPr sz="2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00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Document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crime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scene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65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Verify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document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integrity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65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Maintain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chain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custody</a:t>
            </a:r>
            <a:endParaRPr sz="2200">
              <a:latin typeface="Arial MT"/>
              <a:cs typeface="Arial MT"/>
            </a:endParaRPr>
          </a:p>
          <a:p>
            <a:pPr marL="354965" marR="999490" indent="-342900">
              <a:lnSpc>
                <a:spcPts val="2820"/>
              </a:lnSpc>
              <a:spcBef>
                <a:spcPts val="665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spc="-5" dirty="0">
                <a:latin typeface="Arial MT"/>
                <a:cs typeface="Arial MT"/>
              </a:rPr>
              <a:t>Establish </a:t>
            </a:r>
            <a:r>
              <a:rPr sz="2600" dirty="0">
                <a:latin typeface="Arial MT"/>
                <a:cs typeface="Arial MT"/>
              </a:rPr>
              <a:t>audit </a:t>
            </a:r>
            <a:r>
              <a:rPr sz="2600" spc="-5" dirty="0">
                <a:latin typeface="Arial MT"/>
                <a:cs typeface="Arial MT"/>
              </a:rPr>
              <a:t>trail </a:t>
            </a:r>
            <a:r>
              <a:rPr sz="2600" dirty="0">
                <a:latin typeface="Arial MT"/>
                <a:cs typeface="Arial MT"/>
              </a:rPr>
              <a:t>of all processes applied </a:t>
            </a:r>
            <a:r>
              <a:rPr sz="2600" spc="-5" dirty="0">
                <a:latin typeface="Arial MT"/>
                <a:cs typeface="Arial MT"/>
              </a:rPr>
              <a:t>to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computer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based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evidence.</a:t>
            </a:r>
            <a:endParaRPr sz="2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00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Must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be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third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party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repeatable</a:t>
            </a:r>
            <a:endParaRPr sz="2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Analyze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data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without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modifying it.</a:t>
            </a:r>
            <a:endParaRPr sz="2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685800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599"/>
                </a:moveTo>
                <a:lnTo>
                  <a:pt x="0" y="0"/>
                </a:lnTo>
                <a:lnTo>
                  <a:pt x="8229599" y="0"/>
                </a:lnTo>
              </a:path>
            </a:pathLst>
          </a:custGeom>
          <a:ln w="19049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724915"/>
            <a:ext cx="45091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O</a:t>
            </a:r>
            <a:r>
              <a:rPr spc="50" dirty="0"/>
              <a:t>t</a:t>
            </a:r>
            <a:r>
              <a:rPr spc="-190" dirty="0"/>
              <a:t>h</a:t>
            </a:r>
            <a:r>
              <a:rPr spc="-590" dirty="0"/>
              <a:t>e</a:t>
            </a:r>
            <a:r>
              <a:rPr dirty="0"/>
              <a:t>r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204" dirty="0"/>
              <a:t>F</a:t>
            </a:r>
            <a:r>
              <a:rPr spc="-190" dirty="0"/>
              <a:t>o</a:t>
            </a:r>
            <a:r>
              <a:rPr spc="-15" dirty="0"/>
              <a:t>r</a:t>
            </a:r>
            <a:r>
              <a:rPr spc="-590" dirty="0"/>
              <a:t>e</a:t>
            </a:r>
            <a:r>
              <a:rPr spc="-190" dirty="0"/>
              <a:t>n</a:t>
            </a:r>
            <a:r>
              <a:rPr spc="-585" dirty="0"/>
              <a:t>s</a:t>
            </a:r>
            <a:r>
              <a:rPr dirty="0"/>
              <a:t>i</a:t>
            </a:r>
            <a:r>
              <a:rPr spc="-350" dirty="0"/>
              <a:t>c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10" dirty="0"/>
              <a:t>T</a:t>
            </a:r>
            <a:r>
              <a:rPr spc="-204" dirty="0"/>
              <a:t>o</a:t>
            </a:r>
            <a:r>
              <a:rPr spc="-190" dirty="0"/>
              <a:t>o</a:t>
            </a:r>
            <a:r>
              <a:rPr dirty="0"/>
              <a:t>l</a:t>
            </a:r>
            <a:r>
              <a:rPr spc="-570" dirty="0"/>
              <a:t>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10</a:t>
            </a:fld>
            <a:endParaRPr spc="-105" dirty="0"/>
          </a:p>
        </p:txBody>
      </p:sp>
      <p:sp>
        <p:nvSpPr>
          <p:cNvPr id="4" name="object 4"/>
          <p:cNvSpPr txBox="1"/>
          <p:nvPr/>
        </p:nvSpPr>
        <p:spPr>
          <a:xfrm>
            <a:off x="901700" y="2013961"/>
            <a:ext cx="8255000" cy="461772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447040" indent="-343535">
              <a:lnSpc>
                <a:spcPct val="100000"/>
              </a:lnSpc>
              <a:spcBef>
                <a:spcPts val="395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446405" algn="l"/>
                <a:tab pos="447040" algn="l"/>
              </a:tabLst>
            </a:pPr>
            <a:r>
              <a:rPr sz="2600" dirty="0">
                <a:latin typeface="Arial MT"/>
                <a:cs typeface="Arial MT"/>
              </a:rPr>
              <a:t>Linux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5" dirty="0">
                <a:latin typeface="Arial MT"/>
                <a:cs typeface="Arial MT"/>
              </a:rPr>
              <a:t>DD</a:t>
            </a:r>
            <a:endParaRPr sz="2600">
              <a:latin typeface="Arial MT"/>
              <a:cs typeface="Arial MT"/>
            </a:endParaRPr>
          </a:p>
          <a:p>
            <a:pPr marL="1126490" marR="688340" lvl="1" indent="-350520">
              <a:lnSpc>
                <a:spcPts val="2170"/>
              </a:lnSpc>
              <a:spcBef>
                <a:spcPts val="490"/>
              </a:spcBef>
              <a:buClr>
                <a:srgbClr val="CD9A00"/>
              </a:buClr>
              <a:buSzPct val="65000"/>
              <a:buFont typeface="MS UI Gothic"/>
              <a:buChar char="■"/>
              <a:tabLst>
                <a:tab pos="1126490" algn="l"/>
                <a:tab pos="1127125" algn="l"/>
              </a:tabLst>
            </a:pPr>
            <a:r>
              <a:rPr sz="2000" dirty="0">
                <a:latin typeface="Arial MT"/>
                <a:cs typeface="Arial MT"/>
              </a:rPr>
              <a:t>Used by </a:t>
            </a:r>
            <a:r>
              <a:rPr sz="2000" spc="-5" dirty="0">
                <a:latin typeface="Arial MT"/>
                <a:cs typeface="Arial MT"/>
              </a:rPr>
              <a:t>FBI, among </a:t>
            </a:r>
            <a:r>
              <a:rPr sz="2000" spc="-10" dirty="0">
                <a:latin typeface="Arial MT"/>
                <a:cs typeface="Arial MT"/>
              </a:rPr>
              <a:t>other </a:t>
            </a:r>
            <a:r>
              <a:rPr sz="2000" spc="-5" dirty="0">
                <a:latin typeface="Arial MT"/>
                <a:cs typeface="Arial MT"/>
              </a:rPr>
              <a:t>tools, </a:t>
            </a:r>
            <a:r>
              <a:rPr sz="2000" dirty="0">
                <a:latin typeface="Arial MT"/>
                <a:cs typeface="Arial MT"/>
              </a:rPr>
              <a:t>in </a:t>
            </a:r>
            <a:r>
              <a:rPr sz="2000" spc="-5" dirty="0">
                <a:latin typeface="Arial MT"/>
                <a:cs typeface="Arial MT"/>
              </a:rPr>
              <a:t>Zacarias Moussaoui’s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Case</a:t>
            </a:r>
            <a:endParaRPr sz="2000">
              <a:latin typeface="Arial MT"/>
              <a:cs typeface="Arial MT"/>
            </a:endParaRPr>
          </a:p>
          <a:p>
            <a:pPr marL="447040" indent="-343535">
              <a:lnSpc>
                <a:spcPct val="100000"/>
              </a:lnSpc>
              <a:spcBef>
                <a:spcPts val="28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446405" algn="l"/>
                <a:tab pos="447040" algn="l"/>
              </a:tabLst>
            </a:pPr>
            <a:r>
              <a:rPr sz="2600" dirty="0">
                <a:latin typeface="Arial MT"/>
                <a:cs typeface="Arial MT"/>
              </a:rPr>
              <a:t>Coroners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Tool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Kit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(CTK)</a:t>
            </a:r>
            <a:endParaRPr sz="2600">
              <a:latin typeface="Arial MT"/>
              <a:cs typeface="Arial MT"/>
            </a:endParaRPr>
          </a:p>
          <a:p>
            <a:pPr marL="1126490" lvl="1" indent="-351155">
              <a:lnSpc>
                <a:spcPct val="100000"/>
              </a:lnSpc>
              <a:spcBef>
                <a:spcPts val="240"/>
              </a:spcBef>
              <a:buClr>
                <a:srgbClr val="CD9A00"/>
              </a:buClr>
              <a:buSzPct val="65000"/>
              <a:buFont typeface="MS UI Gothic"/>
              <a:buChar char="■"/>
              <a:tabLst>
                <a:tab pos="1126490" algn="l"/>
                <a:tab pos="1127125" algn="l"/>
              </a:tabLst>
            </a:pPr>
            <a:r>
              <a:rPr sz="2000" spc="-5" dirty="0">
                <a:latin typeface="Arial MT"/>
                <a:cs typeface="Arial MT"/>
              </a:rPr>
              <a:t>By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Farmer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Wietse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Venema</a:t>
            </a:r>
            <a:endParaRPr sz="2000">
              <a:latin typeface="Arial MT"/>
              <a:cs typeface="Arial MT"/>
            </a:endParaRPr>
          </a:p>
          <a:p>
            <a:pPr marL="1126490" lvl="1" indent="-351155">
              <a:lnSpc>
                <a:spcPct val="100000"/>
              </a:lnSpc>
              <a:spcBef>
                <a:spcPts val="240"/>
              </a:spcBef>
              <a:buClr>
                <a:srgbClr val="CD9A00"/>
              </a:buClr>
              <a:buSzPct val="65000"/>
              <a:buFont typeface="MS UI Gothic"/>
              <a:buChar char="■"/>
              <a:tabLst>
                <a:tab pos="1126490" algn="l"/>
                <a:tab pos="1127125" algn="l"/>
              </a:tabLst>
            </a:pPr>
            <a:r>
              <a:rPr sz="2000" dirty="0">
                <a:latin typeface="Arial MT"/>
                <a:cs typeface="Arial MT"/>
              </a:rPr>
              <a:t>Used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for </a:t>
            </a:r>
            <a:r>
              <a:rPr sz="2000" spc="-5" dirty="0">
                <a:latin typeface="Arial MT"/>
                <a:cs typeface="Arial MT"/>
              </a:rPr>
              <a:t>investigating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Unix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systems</a:t>
            </a:r>
            <a:endParaRPr sz="2000">
              <a:latin typeface="Arial MT"/>
              <a:cs typeface="Arial MT"/>
            </a:endParaRPr>
          </a:p>
          <a:p>
            <a:pPr marL="447040" indent="-343535">
              <a:lnSpc>
                <a:spcPct val="100000"/>
              </a:lnSpc>
              <a:spcBef>
                <a:spcPts val="31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446405" algn="l"/>
                <a:tab pos="447040" algn="l"/>
              </a:tabLst>
            </a:pPr>
            <a:r>
              <a:rPr sz="2600" dirty="0">
                <a:latin typeface="Arial MT"/>
                <a:cs typeface="Arial MT"/>
              </a:rPr>
              <a:t>Winhex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1600" i="1" spc="-5" dirty="0">
                <a:latin typeface="Arial"/>
                <a:cs typeface="Arial"/>
              </a:rPr>
              <a:t>State-of-the-Art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Software</a:t>
            </a:r>
            <a:endParaRPr sz="1600">
              <a:latin typeface="Arial"/>
              <a:cs typeface="Arial"/>
            </a:endParaRPr>
          </a:p>
          <a:p>
            <a:pPr marL="1126490" lvl="1" indent="-351155">
              <a:lnSpc>
                <a:spcPct val="100000"/>
              </a:lnSpc>
              <a:spcBef>
                <a:spcPts val="240"/>
              </a:spcBef>
              <a:buClr>
                <a:srgbClr val="CD9A00"/>
              </a:buClr>
              <a:buSzPct val="65000"/>
              <a:buFont typeface="MS UI Gothic"/>
              <a:buChar char="■"/>
              <a:tabLst>
                <a:tab pos="1126490" algn="l"/>
                <a:tab pos="1127125" algn="l"/>
              </a:tabLst>
            </a:pPr>
            <a:r>
              <a:rPr sz="2000" spc="-5" dirty="0">
                <a:latin typeface="Arial MT"/>
                <a:cs typeface="Arial MT"/>
              </a:rPr>
              <a:t>Inexpensive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hex,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disk,</a:t>
            </a:r>
            <a:r>
              <a:rPr sz="2000" spc="-10" dirty="0">
                <a:latin typeface="Arial MT"/>
                <a:cs typeface="Arial MT"/>
              </a:rPr>
              <a:t> and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RAM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editor.</a:t>
            </a:r>
            <a:endParaRPr sz="2000">
              <a:latin typeface="Arial MT"/>
              <a:cs typeface="Arial MT"/>
            </a:endParaRPr>
          </a:p>
          <a:p>
            <a:pPr marL="1126490" marR="94615" lvl="1" indent="-350520">
              <a:lnSpc>
                <a:spcPts val="2160"/>
              </a:lnSpc>
              <a:spcBef>
                <a:spcPts val="515"/>
              </a:spcBef>
              <a:buClr>
                <a:srgbClr val="CD9A00"/>
              </a:buClr>
              <a:buSzPct val="65000"/>
              <a:buFont typeface="MS UI Gothic"/>
              <a:buChar char="■"/>
              <a:tabLst>
                <a:tab pos="1126490" algn="l"/>
                <a:tab pos="1127125" algn="l"/>
              </a:tabLst>
            </a:pP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8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analysis</a:t>
            </a:r>
            <a:r>
              <a:rPr sz="2000" spc="8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features</a:t>
            </a:r>
            <a:r>
              <a:rPr sz="2000" spc="9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include</a:t>
            </a:r>
            <a:r>
              <a:rPr sz="2000" spc="9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identification</a:t>
            </a:r>
            <a:r>
              <a:rPr sz="2000" spc="9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6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certain</a:t>
            </a:r>
            <a:r>
              <a:rPr sz="2000" spc="7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file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types (such as images) </a:t>
            </a:r>
            <a:r>
              <a:rPr sz="2000" dirty="0">
                <a:latin typeface="Arial MT"/>
                <a:cs typeface="Arial MT"/>
              </a:rPr>
              <a:t>in </a:t>
            </a:r>
            <a:r>
              <a:rPr sz="2000" spc="-5" dirty="0">
                <a:latin typeface="Arial MT"/>
                <a:cs typeface="Arial MT"/>
              </a:rPr>
              <a:t>unknown data, </a:t>
            </a:r>
            <a:r>
              <a:rPr sz="2000" dirty="0">
                <a:latin typeface="Arial MT"/>
                <a:cs typeface="Arial MT"/>
              </a:rPr>
              <a:t>like </a:t>
            </a:r>
            <a:r>
              <a:rPr sz="2000" spc="-5" dirty="0">
                <a:latin typeface="Arial MT"/>
                <a:cs typeface="Arial MT"/>
              </a:rPr>
              <a:t>that </a:t>
            </a:r>
            <a:r>
              <a:rPr sz="2000" dirty="0">
                <a:latin typeface="Arial MT"/>
                <a:cs typeface="Arial MT"/>
              </a:rPr>
              <a:t>of </a:t>
            </a:r>
            <a:r>
              <a:rPr sz="2000" spc="-5" dirty="0">
                <a:latin typeface="Arial MT"/>
                <a:cs typeface="Arial MT"/>
              </a:rPr>
              <a:t>recovered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files.</a:t>
            </a:r>
            <a:endParaRPr sz="2000">
              <a:latin typeface="Arial MT"/>
              <a:cs typeface="Arial MT"/>
            </a:endParaRPr>
          </a:p>
          <a:p>
            <a:pPr marL="1126490" lvl="1" indent="-351155">
              <a:lnSpc>
                <a:spcPct val="100000"/>
              </a:lnSpc>
              <a:spcBef>
                <a:spcPts val="204"/>
              </a:spcBef>
              <a:buClr>
                <a:srgbClr val="CD9A00"/>
              </a:buClr>
              <a:buSzPct val="65000"/>
              <a:buFont typeface="MS UI Gothic"/>
              <a:buChar char="■"/>
              <a:tabLst>
                <a:tab pos="1126490" algn="l"/>
                <a:tab pos="1127125" algn="l"/>
              </a:tabLst>
            </a:pPr>
            <a:r>
              <a:rPr sz="2000" spc="-5" dirty="0">
                <a:latin typeface="Arial MT"/>
                <a:cs typeface="Arial MT"/>
              </a:rPr>
              <a:t>Includes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drive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imaging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deleted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data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recovery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capabilities.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446405" algn="l"/>
                <a:tab pos="8241665" algn="l"/>
              </a:tabLst>
            </a:pPr>
            <a:r>
              <a:rPr sz="1700" u="heavy" dirty="0">
                <a:solidFill>
                  <a:srgbClr val="CD9A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00" u="heavy" spc="-135" dirty="0">
                <a:solidFill>
                  <a:srgbClr val="CD9A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00" u="heavy" spc="-430" dirty="0">
                <a:solidFill>
                  <a:srgbClr val="CD9A00"/>
                </a:solidFill>
                <a:uFill>
                  <a:solidFill>
                    <a:srgbClr val="CC9900"/>
                  </a:solidFill>
                </a:uFill>
                <a:latin typeface="MS UI Gothic"/>
                <a:cs typeface="MS UI Gothic"/>
              </a:rPr>
              <a:t>■</a:t>
            </a:r>
            <a:r>
              <a:rPr sz="1700" u="heavy" spc="-430" dirty="0">
                <a:solidFill>
                  <a:srgbClr val="CD9A00"/>
                </a:solidFill>
                <a:uFill>
                  <a:solidFill>
                    <a:srgbClr val="CC99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600" u="heavy" spc="-5" dirty="0"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MD5Sum,</a:t>
            </a:r>
            <a:r>
              <a:rPr sz="2600" u="heavy" spc="-10" dirty="0"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 </a:t>
            </a:r>
            <a:r>
              <a:rPr sz="2700" u="heavy" spc="-5" dirty="0"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128</a:t>
            </a:r>
            <a:r>
              <a:rPr sz="2700" u="heavy" dirty="0"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 </a:t>
            </a:r>
            <a:r>
              <a:rPr sz="2700" u="heavy" spc="-5" dirty="0"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bit</a:t>
            </a:r>
            <a:r>
              <a:rPr sz="2700" u="heavy" spc="5" dirty="0"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 </a:t>
            </a:r>
            <a:r>
              <a:rPr sz="2700" u="heavy" spc="-5" dirty="0"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Message</a:t>
            </a:r>
            <a:r>
              <a:rPr sz="2700" u="heavy" spc="-15" dirty="0"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 </a:t>
            </a:r>
            <a:r>
              <a:rPr sz="2700" u="heavy" spc="-5" dirty="0">
                <a:uFill>
                  <a:solidFill>
                    <a:srgbClr val="CC9900"/>
                  </a:solidFill>
                </a:uFill>
                <a:latin typeface="Arial MT"/>
                <a:cs typeface="Arial MT"/>
              </a:rPr>
              <a:t>Digest generator	</a:t>
            </a:r>
            <a:endParaRPr sz="2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213B0ACC-C423-469E-AD17-E18B9B2F3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140" y="752347"/>
            <a:ext cx="7107554" cy="492443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Extraction (continued)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2CF892DA-C4F8-49F2-BDF4-0514F2A93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139" y="2013567"/>
            <a:ext cx="8072120" cy="4339650"/>
          </a:xfrm>
        </p:spPr>
        <p:txBody>
          <a:bodyPr/>
          <a:lstStyle/>
          <a:p>
            <a:pPr eaLnBrk="1" hangingPunct="1"/>
            <a:r>
              <a:rPr lang="en-US" altLang="en-US" dirty="0"/>
              <a:t>Subfunctions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Data viewing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Keyword searching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Decompressing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Carving (reconstructing </a:t>
            </a:r>
            <a:br>
              <a:rPr lang="en-US" altLang="en-US" dirty="0"/>
            </a:br>
            <a:r>
              <a:rPr lang="en-US" altLang="en-US" dirty="0"/>
              <a:t>file fragments)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Decrypting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Bookmarking</a:t>
            </a:r>
          </a:p>
          <a:p>
            <a:pPr eaLnBrk="1" hangingPunct="1"/>
            <a:endParaRPr lang="en-US" altLang="en-US" b="1" dirty="0"/>
          </a:p>
          <a:p>
            <a:pPr eaLnBrk="1" hangingPunct="1"/>
            <a:endParaRPr lang="en-US" altLang="en-US" b="1" dirty="0"/>
          </a:p>
          <a:p>
            <a:pPr eaLnBrk="1" hangingPunct="1"/>
            <a:endParaRPr lang="en-US" altLang="en-US" b="1" dirty="0"/>
          </a:p>
          <a:p>
            <a:pPr eaLnBrk="1" hangingPunct="1"/>
            <a:endParaRPr lang="en-US" altLang="en-US" b="1" dirty="0"/>
          </a:p>
          <a:p>
            <a:pPr eaLnBrk="1" hangingPunct="1"/>
            <a:r>
              <a:rPr lang="en-US" altLang="en-US" b="1" dirty="0"/>
              <a:t>Keyword search</a:t>
            </a:r>
            <a:r>
              <a:rPr lang="en-US" altLang="en-US" dirty="0"/>
              <a:t> speeds up analysis for investigators</a:t>
            </a:r>
          </a:p>
        </p:txBody>
      </p:sp>
      <p:pic>
        <p:nvPicPr>
          <p:cNvPr id="27652" name="Picture 7">
            <a:extLst>
              <a:ext uri="{FF2B5EF4-FFF2-40B4-BE49-F238E27FC236}">
                <a16:creationId xmlns:a16="http://schemas.microsoft.com/office/drawing/2014/main" id="{45EF2C85-575E-48A7-B622-172AC043B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66"/>
          <a:stretch>
            <a:fillRect/>
          </a:stretch>
        </p:blipFill>
        <p:spPr bwMode="auto">
          <a:xfrm>
            <a:off x="4419600" y="1828800"/>
            <a:ext cx="4306253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 descr="Untitled">
            <a:extLst>
              <a:ext uri="{FF2B5EF4-FFF2-40B4-BE49-F238E27FC236}">
                <a16:creationId xmlns:a16="http://schemas.microsoft.com/office/drawing/2014/main" id="{E6B3DE76-DB41-445B-812F-E179AEAB2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581" y="2377440"/>
            <a:ext cx="6536214" cy="4589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itle 1">
            <a:extLst>
              <a:ext uri="{FF2B5EF4-FFF2-40B4-BE49-F238E27FC236}">
                <a16:creationId xmlns:a16="http://schemas.microsoft.com/office/drawing/2014/main" id="{67CAD058-34EA-41E5-896C-3DEA8790A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2347"/>
            <a:ext cx="7262493" cy="492443"/>
          </a:xfrm>
        </p:spPr>
        <p:txBody>
          <a:bodyPr/>
          <a:lstStyle/>
          <a:p>
            <a:r>
              <a:rPr lang="en-US" altLang="en-US" sz="3200" dirty="0"/>
              <a:t>FTK's Search Pane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02131D49-4687-443A-BE85-4A7DAF86C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2347"/>
            <a:ext cx="7262493" cy="492443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Extraction (continued)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D47534E9-1C3B-4484-BB56-63CB79B7D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139" y="2013566"/>
            <a:ext cx="8072120" cy="3754874"/>
          </a:xfrm>
        </p:spPr>
        <p:txBody>
          <a:bodyPr/>
          <a:lstStyle/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From an investigation perspective, encrypted files and systems are a problem</a:t>
            </a:r>
          </a:p>
          <a:p>
            <a:pPr algn="just" eaLnBrk="1" hangingPunct="1"/>
            <a:endParaRPr lang="en-US" altLang="en-US" dirty="0"/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Many password recovery tools have a feature for generating potential password lists</a:t>
            </a:r>
          </a:p>
          <a:p>
            <a:pPr algn="just" eaLnBrk="1" hangingPunct="1"/>
            <a:endParaRPr lang="en-US" altLang="en-US" dirty="0"/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For a </a:t>
            </a:r>
            <a:r>
              <a:rPr lang="en-US" altLang="en-US" b="1" dirty="0"/>
              <a:t>password dictionary attack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altLang="en-US" b="1" dirty="0"/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If a password dictionary attack fails, you can run a </a:t>
            </a:r>
            <a:r>
              <a:rPr lang="en-US" altLang="en-US" b="1" dirty="0"/>
              <a:t>brute-force attack</a:t>
            </a:r>
            <a:endParaRPr lang="en-US" altLang="en-US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45A024CD-D8AC-4FD3-9BDF-0153F8ED6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2347"/>
            <a:ext cx="7262493" cy="492443"/>
          </a:xfrm>
        </p:spPr>
        <p:txBody>
          <a:bodyPr/>
          <a:lstStyle/>
          <a:p>
            <a:pPr eaLnBrk="1" hangingPunct="1"/>
            <a:r>
              <a:rPr lang="en-US" altLang="en-US" sz="3200" b="1" dirty="0"/>
              <a:t>Reconstruction</a:t>
            </a:r>
            <a:endParaRPr lang="en-US" altLang="en-US" sz="3200" dirty="0"/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88E396C5-3047-497F-AF5B-B21FDC804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139" y="2013567"/>
            <a:ext cx="8072120" cy="3108543"/>
          </a:xfrm>
        </p:spPr>
        <p:txBody>
          <a:bodyPr/>
          <a:lstStyle/>
          <a:p>
            <a:pPr eaLnBrk="1" hangingPunct="1"/>
            <a:r>
              <a:rPr lang="en-US" altLang="en-US" dirty="0"/>
              <a:t>Re-create a suspect drive to show what happened during a crime or an incident</a:t>
            </a:r>
          </a:p>
          <a:p>
            <a:pPr eaLnBrk="1" hangingPunct="1"/>
            <a:r>
              <a:rPr lang="en-US" altLang="en-US" dirty="0"/>
              <a:t>Subfunctions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Disk-to-disk copy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Image-to-disk copy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Partition-to-partition copy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Image-to-partition copy</a:t>
            </a:r>
          </a:p>
          <a:p>
            <a:pPr eaLnBrk="1" hangingPunct="1"/>
            <a:r>
              <a:rPr lang="en-US" altLang="en-US" dirty="0"/>
              <a:t>This is easiest if a matching blank hard disk is available, same make and model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B147FF7B-0394-4C74-A5B2-F9A99324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2347"/>
            <a:ext cx="7262493" cy="492443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Reconstruction (continued)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939CB433-AFCB-4CBF-85C2-8D1711B9F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3648"/>
            <a:ext cx="8072120" cy="1785104"/>
          </a:xfrm>
        </p:spPr>
        <p:txBody>
          <a:bodyPr/>
          <a:lstStyle/>
          <a:p>
            <a:pPr eaLnBrk="1" hangingPunct="1"/>
            <a:r>
              <a:rPr lang="en-US" altLang="en-US" dirty="0"/>
              <a:t>Some tools that perform an image-to-disk copy: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 err="1"/>
              <a:t>SafeBack</a:t>
            </a:r>
            <a:endParaRPr lang="en-US" altLang="en-US" dirty="0"/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 err="1"/>
              <a:t>SnapBack</a:t>
            </a:r>
            <a:endParaRPr lang="en-US" altLang="en-US" dirty="0"/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EnCase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FTK Imager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 err="1"/>
              <a:t>ProDiscover</a:t>
            </a:r>
            <a:endParaRPr lang="en-US" altLang="en-US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F1F8B91F-1CA0-4065-923C-13259B9F6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2347"/>
            <a:ext cx="7262493" cy="492443"/>
          </a:xfrm>
        </p:spPr>
        <p:txBody>
          <a:bodyPr/>
          <a:lstStyle/>
          <a:p>
            <a:r>
              <a:rPr lang="en-US" altLang="en-US" sz="3200" dirty="0"/>
              <a:t>VOOM Shadow 2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99CE671A-0B1C-4573-A427-7CFB99F7D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59" y="1752600"/>
            <a:ext cx="8072120" cy="1200329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dirty="0"/>
              <a:t>For write-blocked courtroom demos using real original drive, use </a:t>
            </a:r>
            <a:r>
              <a:rPr lang="en-US" altLang="en-US" dirty="0" err="1"/>
              <a:t>Voom</a:t>
            </a:r>
            <a:r>
              <a:rPr lang="en-US" altLang="en-US" dirty="0"/>
              <a:t> Shadow 2 (link Ch 7b)</a:t>
            </a:r>
          </a:p>
          <a:p>
            <a:endParaRPr lang="en-US" altLang="en-US" dirty="0"/>
          </a:p>
        </p:txBody>
      </p:sp>
      <p:pic>
        <p:nvPicPr>
          <p:cNvPr id="32772" name="Picture 2" descr="C:\Users\Sam\Pictures\Untitled.png">
            <a:extLst>
              <a:ext uri="{FF2B5EF4-FFF2-40B4-BE49-F238E27FC236}">
                <a16:creationId xmlns:a16="http://schemas.microsoft.com/office/drawing/2014/main" id="{43F9D327-EDC0-410E-8705-7FA9FB25F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213896"/>
            <a:ext cx="5188108" cy="3001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F7BFEE1E-1F1D-42DF-9D72-DD690D8A6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2347"/>
            <a:ext cx="7262493" cy="44319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200" dirty="0"/>
              <a:t>Reporting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F7DE32BA-5828-43D3-889B-5986B71F4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139" y="2013567"/>
            <a:ext cx="8072120" cy="229909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To complete a forensics disk analysis and examination, you need to create a report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Subfunctions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Log reports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Report generator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Use this information when producing a final report for your investigation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8B73653C-1043-4FBB-A54B-3416AA016E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752347"/>
            <a:ext cx="7186293" cy="492443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Tool Comparisons</a:t>
            </a:r>
          </a:p>
        </p:txBody>
      </p:sp>
      <p:pic>
        <p:nvPicPr>
          <p:cNvPr id="34819" name="Picture 7">
            <a:extLst>
              <a:ext uri="{FF2B5EF4-FFF2-40B4-BE49-F238E27FC236}">
                <a16:creationId xmlns:a16="http://schemas.microsoft.com/office/drawing/2014/main" id="{FA6F4F04-81C9-4992-B359-21E7BA263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960" y="1478122"/>
            <a:ext cx="5364480" cy="557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AEA6BF8B-9EA4-446C-9800-120C7DD42B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752347"/>
            <a:ext cx="7262493" cy="492443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Other Considerations for Tools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C0B184D0-4665-4908-88B6-FD2E418AFD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3139" y="2013567"/>
            <a:ext cx="8072120" cy="215751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Considerations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Flexibility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Reliability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Expandability 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Keep a library with older version of your tools</a:t>
            </a:r>
          </a:p>
          <a:p>
            <a:pPr eaLnBrk="1" hangingPunct="1"/>
            <a:r>
              <a:rPr lang="en-US" altLang="en-US" dirty="0"/>
              <a:t>Create a software library containing older versions of forensics utilities, OSs, and other programs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A0D72DC3-349F-4CF9-AB97-BC350EBFD2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Computer Forensics Software Tools</a:t>
            </a:r>
          </a:p>
        </p:txBody>
      </p:sp>
      <p:sp>
        <p:nvSpPr>
          <p:cNvPr id="41987" name="Subtitle 1">
            <a:extLst>
              <a:ext uri="{FF2B5EF4-FFF2-40B4-BE49-F238E27FC236}">
                <a16:creationId xmlns:a16="http://schemas.microsoft.com/office/drawing/2014/main" id="{1DAB1EA0-BEDD-493C-82C8-0C93E0BC73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729487"/>
            <a:ext cx="733298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440" dirty="0"/>
              <a:t>Message</a:t>
            </a:r>
            <a:r>
              <a:rPr sz="3800" spc="-70" dirty="0"/>
              <a:t> </a:t>
            </a:r>
            <a:r>
              <a:rPr sz="3800" spc="-250" dirty="0"/>
              <a:t>Digests</a:t>
            </a:r>
            <a:r>
              <a:rPr sz="3800" spc="-65" dirty="0"/>
              <a:t> </a:t>
            </a:r>
            <a:r>
              <a:rPr sz="3800" spc="-320" dirty="0"/>
              <a:t>and</a:t>
            </a:r>
            <a:r>
              <a:rPr sz="3800" spc="-60" dirty="0"/>
              <a:t> </a:t>
            </a:r>
            <a:r>
              <a:rPr sz="3800" spc="-110" dirty="0"/>
              <a:t>Digital</a:t>
            </a:r>
            <a:r>
              <a:rPr sz="3800" spc="-60" dirty="0"/>
              <a:t> </a:t>
            </a:r>
            <a:r>
              <a:rPr sz="3800" spc="-315" dirty="0"/>
              <a:t>Signatures</a:t>
            </a:r>
            <a:endParaRPr sz="3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11</a:t>
            </a:fld>
            <a:endParaRPr spc="-10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1931" rIns="0" bIns="0" rtlCol="0">
            <a:spAutoFit/>
          </a:bodyPr>
          <a:lstStyle/>
          <a:p>
            <a:pPr marL="354965" marR="868680" indent="-342900">
              <a:lnSpc>
                <a:spcPct val="100000"/>
              </a:lnSpc>
              <a:spcBef>
                <a:spcPts val="10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pc="-5" dirty="0"/>
              <a:t>Message </a:t>
            </a:r>
            <a:r>
              <a:rPr dirty="0"/>
              <a:t>digests provide a method of </a:t>
            </a:r>
            <a:r>
              <a:rPr spc="5" dirty="0"/>
              <a:t>near </a:t>
            </a:r>
            <a:r>
              <a:rPr spc="10" dirty="0"/>
              <a:t> </a:t>
            </a:r>
            <a:r>
              <a:rPr spc="-5" dirty="0"/>
              <a:t>individualization </a:t>
            </a:r>
            <a:r>
              <a:rPr dirty="0"/>
              <a:t>and, therefore, are sometimes </a:t>
            </a:r>
            <a:r>
              <a:rPr spc="-710" dirty="0"/>
              <a:t> </a:t>
            </a:r>
            <a:r>
              <a:rPr dirty="0"/>
              <a:t>referred</a:t>
            </a:r>
            <a:r>
              <a:rPr spc="-10" dirty="0"/>
              <a:t> </a:t>
            </a:r>
            <a:r>
              <a:rPr spc="-5" dirty="0"/>
              <a:t>to</a:t>
            </a:r>
            <a:r>
              <a:rPr spc="-10" dirty="0"/>
              <a:t> </a:t>
            </a:r>
            <a:r>
              <a:rPr dirty="0"/>
              <a:t>as digital</a:t>
            </a:r>
            <a:r>
              <a:rPr spc="-15" dirty="0"/>
              <a:t> </a:t>
            </a:r>
            <a:r>
              <a:rPr dirty="0"/>
              <a:t>fingerprints.</a:t>
            </a:r>
          </a:p>
          <a:p>
            <a:pPr marR="5080" algn="r">
              <a:lnSpc>
                <a:spcPct val="100000"/>
              </a:lnSpc>
              <a:spcBef>
                <a:spcPts val="640"/>
              </a:spcBef>
            </a:pPr>
            <a:r>
              <a:rPr dirty="0"/>
              <a:t>--Eoghan</a:t>
            </a:r>
            <a:r>
              <a:rPr spc="-50" dirty="0"/>
              <a:t> </a:t>
            </a:r>
            <a:r>
              <a:rPr dirty="0"/>
              <a:t>Casey</a:t>
            </a:r>
          </a:p>
          <a:p>
            <a:pPr marL="342265" marR="98425" indent="-342265" algn="r">
              <a:lnSpc>
                <a:spcPct val="100000"/>
              </a:lnSpc>
              <a:spcBef>
                <a:spcPts val="62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42265" algn="l"/>
                <a:tab pos="355600" algn="l"/>
              </a:tabLst>
            </a:pPr>
            <a:r>
              <a:rPr dirty="0"/>
              <a:t>Digital</a:t>
            </a:r>
            <a:r>
              <a:rPr spc="-15" dirty="0"/>
              <a:t> </a:t>
            </a:r>
            <a:r>
              <a:rPr dirty="0"/>
              <a:t>signatures </a:t>
            </a:r>
            <a:r>
              <a:rPr spc="-5" dirty="0"/>
              <a:t>add</a:t>
            </a:r>
            <a:r>
              <a:rPr spc="-10" dirty="0"/>
              <a:t> </a:t>
            </a:r>
            <a:r>
              <a:rPr spc="-5" dirty="0"/>
              <a:t>reliability</a:t>
            </a:r>
            <a:r>
              <a:rPr dirty="0"/>
              <a:t> </a:t>
            </a:r>
            <a:r>
              <a:rPr spc="-5" dirty="0"/>
              <a:t>to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message</a:t>
            </a:r>
            <a:r>
              <a:rPr spc="-5" dirty="0"/>
              <a:t> </a:t>
            </a:r>
            <a:r>
              <a:rPr dirty="0"/>
              <a:t>digest</a:t>
            </a:r>
          </a:p>
          <a:p>
            <a:pPr marL="682625" marR="709930" lvl="1" indent="-326390">
              <a:lnSpc>
                <a:spcPct val="100000"/>
              </a:lnSpc>
              <a:spcBef>
                <a:spcPts val="535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Essentially,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digital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signature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indicates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that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given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(trusted)</a:t>
            </a:r>
            <a:r>
              <a:rPr sz="2200" dirty="0">
                <a:latin typeface="Arial MT"/>
                <a:cs typeface="Arial MT"/>
              </a:rPr>
              <a:t> individual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calculated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message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digest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certain </a:t>
            </a:r>
            <a:r>
              <a:rPr sz="2200" dirty="0">
                <a:latin typeface="Arial MT"/>
                <a:cs typeface="Arial MT"/>
              </a:rPr>
              <a:t>file.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077F390B-584B-4A54-BED9-0E66DB863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52347"/>
            <a:ext cx="7414893" cy="492443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Computer Forensics Software Tools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FF12847D-C565-424F-8211-09D2B168F6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3139" y="3286035"/>
            <a:ext cx="8072120" cy="1200329"/>
          </a:xfrm>
        </p:spPr>
        <p:txBody>
          <a:bodyPr/>
          <a:lstStyle/>
          <a:p>
            <a:pPr eaLnBrk="1" hangingPunct="1"/>
            <a:r>
              <a:rPr lang="en-US" altLang="en-US" dirty="0"/>
              <a:t>The following sections explore some options for command-line and GUI tools in both Windows and UNIX/Linux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993BB54-BBC7-4236-801D-2B5007E0AA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752347"/>
            <a:ext cx="7262493" cy="492443"/>
          </a:xfrm>
          <a:noFill/>
        </p:spPr>
        <p:txBody>
          <a:bodyPr/>
          <a:lstStyle/>
          <a:p>
            <a:pPr eaLnBrk="1" hangingPunct="1"/>
            <a:r>
              <a:rPr lang="en-US" altLang="en-US" sz="3200" dirty="0"/>
              <a:t>Command-line Forensic Tools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21E71E71-76B6-4CC6-9609-8366045048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6739" y="2895848"/>
            <a:ext cx="8884920" cy="3508653"/>
          </a:xfrm>
        </p:spPr>
        <p:txBody>
          <a:bodyPr/>
          <a:lstStyle/>
          <a:p>
            <a:pPr eaLnBrk="1" hangingPunct="1"/>
            <a:r>
              <a:rPr lang="en-US" altLang="en-US" dirty="0"/>
              <a:t>The first tools that analyzed and extracted data from floppy disks and hard disks were MS-DOS tools for IBM PC file systems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Norton </a:t>
            </a:r>
            <a:r>
              <a:rPr lang="en-US" altLang="en-US" dirty="0" err="1"/>
              <a:t>DiskEdit</a:t>
            </a:r>
            <a:endParaRPr lang="en-US" altLang="en-US" dirty="0"/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One of the first MS-DOS tools used for computer investigations</a:t>
            </a:r>
          </a:p>
          <a:p>
            <a:pPr lvl="1" eaLnBrk="1" hangingPunct="1"/>
            <a:endParaRPr lang="en-US" altLang="en-US" dirty="0"/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Advantage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Command-line tools require few system resources 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Designed to run in minimal configurations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2B98846C-960D-45E7-B613-78399B0BF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2347"/>
            <a:ext cx="7262493" cy="492443"/>
          </a:xfrm>
        </p:spPr>
        <p:txBody>
          <a:bodyPr/>
          <a:lstStyle/>
          <a:p>
            <a:r>
              <a:rPr lang="en-US" altLang="en-US" sz="3200" dirty="0"/>
              <a:t>DIR /Q</a:t>
            </a:r>
          </a:p>
        </p:txBody>
      </p:sp>
      <p:sp>
        <p:nvSpPr>
          <p:cNvPr id="45059" name="Content Placeholder 2">
            <a:extLst>
              <a:ext uri="{FF2B5EF4-FFF2-40B4-BE49-F238E27FC236}">
                <a16:creationId xmlns:a16="http://schemas.microsoft.com/office/drawing/2014/main" id="{4511279F-9149-46EE-89D5-75C4ACF3D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139" y="2013567"/>
            <a:ext cx="8072120" cy="400110"/>
          </a:xfrm>
        </p:spPr>
        <p:txBody>
          <a:bodyPr/>
          <a:lstStyle/>
          <a:p>
            <a:r>
              <a:rPr lang="en-US" altLang="en-US"/>
              <a:t>Shows file owner</a:t>
            </a:r>
          </a:p>
        </p:txBody>
      </p:sp>
      <p:pic>
        <p:nvPicPr>
          <p:cNvPr id="45060" name="Picture 2" descr="C:\Users\Sam\Pictures\Untitled.png">
            <a:extLst>
              <a:ext uri="{FF2B5EF4-FFF2-40B4-BE49-F238E27FC236}">
                <a16:creationId xmlns:a16="http://schemas.microsoft.com/office/drawing/2014/main" id="{8EBD0BE1-4460-4D74-A381-C3CABC968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1" y="2964181"/>
            <a:ext cx="7067074" cy="4433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2CEA800-83CB-48FF-8452-2B88473B56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762000"/>
            <a:ext cx="7848600" cy="492443"/>
          </a:xfrm>
          <a:noFill/>
        </p:spPr>
        <p:txBody>
          <a:bodyPr/>
          <a:lstStyle/>
          <a:p>
            <a:pPr eaLnBrk="1" hangingPunct="1"/>
            <a:r>
              <a:rPr lang="en-US" altLang="en-US" sz="3200" dirty="0"/>
              <a:t>UNIX/Linux Forensic Tools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DA72B0FC-B5F2-4C09-BEB6-134577045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819400"/>
            <a:ext cx="8884920" cy="2585323"/>
          </a:xfrm>
        </p:spPr>
        <p:txBody>
          <a:bodyPr/>
          <a:lstStyle/>
          <a:p>
            <a:pPr eaLnBrk="1" hangingPunct="1"/>
            <a:r>
              <a:rPr lang="en-US" altLang="en-US" dirty="0"/>
              <a:t>*nix platforms have long been the primary command-line OSs</a:t>
            </a:r>
          </a:p>
          <a:p>
            <a:pPr eaLnBrk="1" hangingPunct="1"/>
            <a:r>
              <a:rPr lang="en-US" altLang="en-US" dirty="0"/>
              <a:t>SMART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Designed to be installed on numerous Linux versions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Can analyze a variety of file systems with SMART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Many plug-in utilities are included with SMART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Another useful option in SMART is its hex viewer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Link Ch 7d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6110BDB4-1536-4EAA-ADCC-0FC3006479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139" y="752347"/>
            <a:ext cx="8072119" cy="492443"/>
          </a:xfrm>
          <a:noFill/>
        </p:spPr>
        <p:txBody>
          <a:bodyPr/>
          <a:lstStyle/>
          <a:p>
            <a:pPr eaLnBrk="1" hangingPunct="1"/>
            <a:r>
              <a:rPr lang="en-US" altLang="en-US" sz="3200" dirty="0"/>
              <a:t>UNIX/Linux Forensic Tools (continued)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1970F6ED-3FAB-42A4-87C4-AA8F0E227C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3139" y="2793592"/>
            <a:ext cx="8072120" cy="3226207"/>
          </a:xfrm>
        </p:spPr>
        <p:txBody>
          <a:bodyPr/>
          <a:lstStyle/>
          <a:p>
            <a:pPr eaLnBrk="1" hangingPunct="1"/>
            <a:r>
              <a:rPr lang="en-US" altLang="en-US" dirty="0"/>
              <a:t>Helix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One of the easiest suites to begin with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You can load it on a live Windows system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Loads as a bootable Linux OS from a cold boot</a:t>
            </a:r>
          </a:p>
          <a:p>
            <a:pPr eaLnBrk="1" hangingPunct="1"/>
            <a:r>
              <a:rPr lang="en-US" altLang="en-US" dirty="0"/>
              <a:t>Autopsy and </a:t>
            </a:r>
            <a:r>
              <a:rPr lang="en-US" altLang="en-US" dirty="0" err="1"/>
              <a:t>SleuthKit</a:t>
            </a:r>
            <a:endParaRPr lang="en-US" altLang="en-US" dirty="0"/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Sleuth Kit is a Linux forensics tool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Autopsy is the GUI/browser interface used to access Sleuth Kit’s tools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6">
            <a:extLst>
              <a:ext uri="{FF2B5EF4-FFF2-40B4-BE49-F238E27FC236}">
                <a16:creationId xmlns:a16="http://schemas.microsoft.com/office/drawing/2014/main" id="{D8E2D283-5F9E-47C1-9B07-A5B297A8F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580" y="1130617"/>
            <a:ext cx="7795260" cy="5471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02100F5F-4D62-4D05-A609-BC9AB781DB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752347"/>
            <a:ext cx="8227059" cy="492443"/>
          </a:xfrm>
          <a:noFill/>
        </p:spPr>
        <p:txBody>
          <a:bodyPr/>
          <a:lstStyle/>
          <a:p>
            <a:pPr eaLnBrk="1" hangingPunct="1"/>
            <a:r>
              <a:rPr lang="en-US" altLang="en-US" sz="3200" dirty="0"/>
              <a:t>UNIX/Linux Forensic Tools (continued)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E2262355-49D3-40F5-BD94-405A22D7A5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3139" y="1981200"/>
            <a:ext cx="8072120" cy="2062103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Knoppix</a:t>
            </a:r>
            <a:r>
              <a:rPr lang="en-US" altLang="en-US" dirty="0"/>
              <a:t>-STD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 err="1"/>
              <a:t>Knoppix</a:t>
            </a:r>
            <a:r>
              <a:rPr lang="en-US" altLang="en-US" dirty="0"/>
              <a:t> Security Tools Distribution (STD)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A collection of tools for configuring security measures, including computer and network forensics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 err="1"/>
              <a:t>Knoppix</a:t>
            </a:r>
            <a:r>
              <a:rPr lang="en-US" altLang="en-US" dirty="0"/>
              <a:t>-STD is forensically sound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Doesn’t allow you to alter or damage the system you’re analyzing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 err="1"/>
              <a:t>Knoppix</a:t>
            </a:r>
            <a:r>
              <a:rPr lang="en-US" altLang="en-US" dirty="0"/>
              <a:t>-STD is a Linux bootable CD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D0BD9383-A2ED-46D3-BD08-233FDCC26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2347"/>
            <a:ext cx="7186293" cy="492443"/>
          </a:xfrm>
        </p:spPr>
        <p:txBody>
          <a:bodyPr/>
          <a:lstStyle/>
          <a:p>
            <a:r>
              <a:rPr lang="en-US" altLang="en-US" sz="3200" dirty="0" err="1"/>
              <a:t>BackTrack</a:t>
            </a:r>
            <a:endParaRPr lang="en-US" altLang="en-US" sz="3200" dirty="0"/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03DB18CB-8F93-4EB2-8072-C0A54A378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40" y="4975860"/>
            <a:ext cx="8884920" cy="800219"/>
          </a:xfrm>
        </p:spPr>
        <p:txBody>
          <a:bodyPr/>
          <a:lstStyle/>
          <a:p>
            <a:r>
              <a:rPr lang="en-US" altLang="en-US" dirty="0" err="1"/>
              <a:t>BackTrack</a:t>
            </a:r>
            <a:r>
              <a:rPr lang="en-US" altLang="en-US" dirty="0"/>
              <a:t> 4 has a Forensics Mode</a:t>
            </a:r>
          </a:p>
          <a:p>
            <a:r>
              <a:rPr lang="en-US" altLang="en-US" dirty="0"/>
              <a:t>But it’s not the default boot mode, so you need to be careful</a:t>
            </a:r>
          </a:p>
        </p:txBody>
      </p:sp>
      <p:pic>
        <p:nvPicPr>
          <p:cNvPr id="50180" name="Picture 2" descr="Untitled">
            <a:extLst>
              <a:ext uri="{FF2B5EF4-FFF2-40B4-BE49-F238E27FC236}">
                <a16:creationId xmlns:a16="http://schemas.microsoft.com/office/drawing/2014/main" id="{A686D205-CFA1-4D95-9902-044623737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7"/>
          <a:stretch>
            <a:fillRect/>
          </a:stretch>
        </p:blipFill>
        <p:spPr bwMode="auto">
          <a:xfrm>
            <a:off x="2933700" y="2042160"/>
            <a:ext cx="4444207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277304A9-AA87-4106-8EBF-B3A8B6FF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52347"/>
            <a:ext cx="7033893" cy="492443"/>
          </a:xfrm>
        </p:spPr>
        <p:txBody>
          <a:bodyPr/>
          <a:lstStyle/>
          <a:p>
            <a:r>
              <a:rPr lang="en-US" altLang="en-US" sz="3200" dirty="0"/>
              <a:t>Raptor</a:t>
            </a:r>
          </a:p>
        </p:txBody>
      </p:sp>
      <p:sp>
        <p:nvSpPr>
          <p:cNvPr id="51203" name="Content Placeholder 2">
            <a:extLst>
              <a:ext uri="{FF2B5EF4-FFF2-40B4-BE49-F238E27FC236}">
                <a16:creationId xmlns:a16="http://schemas.microsoft.com/office/drawing/2014/main" id="{5345C708-37CA-4A01-AE3A-6C476C97C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40" y="6233160"/>
            <a:ext cx="8884920" cy="400110"/>
          </a:xfrm>
        </p:spPr>
        <p:txBody>
          <a:bodyPr/>
          <a:lstStyle/>
          <a:p>
            <a:r>
              <a:rPr lang="en-US" altLang="en-US"/>
              <a:t>Forensic LiveCD (link Ch 7e)</a:t>
            </a:r>
          </a:p>
        </p:txBody>
      </p:sp>
      <p:pic>
        <p:nvPicPr>
          <p:cNvPr id="51204" name="Picture 2" descr="Untitled">
            <a:extLst>
              <a:ext uri="{FF2B5EF4-FFF2-40B4-BE49-F238E27FC236}">
                <a16:creationId xmlns:a16="http://schemas.microsoft.com/office/drawing/2014/main" id="{8D46F742-DC29-4505-86E7-C18C8B1AD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780" y="1790701"/>
            <a:ext cx="5298123" cy="40914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>
            <a:extLst>
              <a:ext uri="{FF2B5EF4-FFF2-40B4-BE49-F238E27FC236}">
                <a16:creationId xmlns:a16="http://schemas.microsoft.com/office/drawing/2014/main" id="{51367403-590F-4609-9A20-E2516A73A8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3139" y="2670482"/>
            <a:ext cx="8072120" cy="2431435"/>
          </a:xfrm>
        </p:spPr>
        <p:txBody>
          <a:bodyPr/>
          <a:lstStyle/>
          <a:p>
            <a:pPr eaLnBrk="1" hangingPunct="1"/>
            <a:r>
              <a:rPr lang="en-US" altLang="en-US" dirty="0"/>
              <a:t>Simplify computer forensics investigations</a:t>
            </a:r>
          </a:p>
          <a:p>
            <a:pPr eaLnBrk="1" hangingPunct="1"/>
            <a:r>
              <a:rPr lang="en-US" altLang="en-US" dirty="0"/>
              <a:t>Help training beginning investigators</a:t>
            </a:r>
          </a:p>
          <a:p>
            <a:pPr eaLnBrk="1" hangingPunct="1"/>
            <a:r>
              <a:rPr lang="en-US" altLang="en-US" dirty="0"/>
              <a:t>Most of them come into suites of tools</a:t>
            </a:r>
          </a:p>
          <a:p>
            <a:pPr eaLnBrk="1" hangingPunct="1"/>
            <a:r>
              <a:rPr lang="en-US" altLang="en-US" dirty="0"/>
              <a:t>Advantages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Ease of use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Multitasking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No need for learning older OSs</a:t>
            </a:r>
          </a:p>
        </p:txBody>
      </p:sp>
      <p:sp>
        <p:nvSpPr>
          <p:cNvPr id="52227" name="Rectangle 6">
            <a:extLst>
              <a:ext uri="{FF2B5EF4-FFF2-40B4-BE49-F238E27FC236}">
                <a16:creationId xmlns:a16="http://schemas.microsoft.com/office/drawing/2014/main" id="{410D1D94-D77B-4226-8814-4401834DD1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140" y="752347"/>
            <a:ext cx="7107554" cy="665480"/>
          </a:xfrm>
        </p:spPr>
        <p:txBody>
          <a:bodyPr/>
          <a:lstStyle/>
          <a:p>
            <a:pPr eaLnBrk="1" hangingPunct="1"/>
            <a:r>
              <a:rPr lang="en-US" altLang="en-US" dirty="0"/>
              <a:t>Other GUI Forensic Tools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724915"/>
            <a:ext cx="359791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90" dirty="0"/>
              <a:t>S</a:t>
            </a:r>
            <a:r>
              <a:rPr spc="-355" dirty="0"/>
              <a:t>y</a:t>
            </a:r>
            <a:r>
              <a:rPr spc="-570" dirty="0"/>
              <a:t>s</a:t>
            </a:r>
            <a:r>
              <a:rPr spc="50" dirty="0"/>
              <a:t>t</a:t>
            </a:r>
            <a:r>
              <a:rPr spc="-590" dirty="0"/>
              <a:t>e</a:t>
            </a:r>
            <a:r>
              <a:rPr spc="-254" dirty="0"/>
              <a:t>m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215" dirty="0"/>
              <a:t>F</a:t>
            </a:r>
            <a:r>
              <a:rPr spc="-190" dirty="0"/>
              <a:t>o</a:t>
            </a:r>
            <a:r>
              <a:rPr dirty="0"/>
              <a:t>r</a:t>
            </a:r>
            <a:r>
              <a:rPr spc="-600" dirty="0"/>
              <a:t>e</a:t>
            </a:r>
            <a:r>
              <a:rPr spc="-204" dirty="0"/>
              <a:t>n</a:t>
            </a:r>
            <a:r>
              <a:rPr spc="-570" dirty="0"/>
              <a:t>s</a:t>
            </a:r>
            <a:r>
              <a:rPr dirty="0"/>
              <a:t>i</a:t>
            </a:r>
            <a:r>
              <a:rPr spc="-355" dirty="0"/>
              <a:t>c</a:t>
            </a:r>
            <a:r>
              <a:rPr spc="-570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12</a:t>
            </a:fld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1984940"/>
            <a:ext cx="7839075" cy="438277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44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Includes</a:t>
            </a:r>
            <a:r>
              <a:rPr sz="3000" spc="-2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ambient</a:t>
            </a:r>
            <a:r>
              <a:rPr sz="3000" spc="-2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data</a:t>
            </a:r>
            <a:r>
              <a:rPr sz="3000" spc="-2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such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as:</a:t>
            </a:r>
            <a:endParaRPr sz="3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650"/>
              </a:spcBef>
              <a:buClr>
                <a:srgbClr val="39822E"/>
              </a:buClr>
              <a:buSzPct val="61538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600" dirty="0">
                <a:latin typeface="Arial MT"/>
                <a:cs typeface="Arial MT"/>
              </a:rPr>
              <a:t>Swap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(paging)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Files</a:t>
            </a:r>
            <a:endParaRPr sz="2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625"/>
              </a:spcBef>
              <a:buClr>
                <a:srgbClr val="39822E"/>
              </a:buClr>
              <a:buSzPct val="61538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600" spc="-5" dirty="0">
                <a:latin typeface="Arial MT"/>
                <a:cs typeface="Arial MT"/>
              </a:rPr>
              <a:t>Temporary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Files</a:t>
            </a:r>
            <a:endParaRPr sz="2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635"/>
              </a:spcBef>
              <a:buClr>
                <a:srgbClr val="39822E"/>
              </a:buClr>
              <a:buSzPct val="61538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600" dirty="0">
                <a:latin typeface="Arial MT"/>
                <a:cs typeface="Arial MT"/>
              </a:rPr>
              <a:t>File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Systems</a:t>
            </a:r>
            <a:endParaRPr sz="2600">
              <a:latin typeface="Arial MT"/>
              <a:cs typeface="Arial MT"/>
            </a:endParaRPr>
          </a:p>
          <a:p>
            <a:pPr marL="682625" marR="475615" lvl="1" indent="-326390">
              <a:lnSpc>
                <a:spcPct val="100400"/>
              </a:lnSpc>
              <a:spcBef>
                <a:spcPts val="615"/>
              </a:spcBef>
              <a:buClr>
                <a:srgbClr val="39822E"/>
              </a:buClr>
              <a:buSzPct val="61538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600" dirty="0">
                <a:latin typeface="Arial MT"/>
                <a:cs typeface="Arial MT"/>
              </a:rPr>
              <a:t>Other data such </a:t>
            </a:r>
            <a:r>
              <a:rPr sz="2600" spc="-5" dirty="0">
                <a:latin typeface="Arial MT"/>
                <a:cs typeface="Arial MT"/>
              </a:rPr>
              <a:t>as </a:t>
            </a:r>
            <a:r>
              <a:rPr sz="2600" dirty="0">
                <a:latin typeface="Arial MT"/>
                <a:cs typeface="Arial MT"/>
              </a:rPr>
              <a:t>command history, </a:t>
            </a:r>
            <a:r>
              <a:rPr sz="2600" spc="-5" dirty="0">
                <a:latin typeface="Arial MT"/>
                <a:cs typeface="Arial MT"/>
              </a:rPr>
              <a:t>registry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files,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spc="5" dirty="0">
                <a:latin typeface="Arial MT"/>
                <a:cs typeface="Arial MT"/>
              </a:rPr>
              <a:t>…</a:t>
            </a:r>
            <a:endParaRPr sz="2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05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Internet</a:t>
            </a:r>
            <a:r>
              <a:rPr sz="3000" spc="-2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Tokens</a:t>
            </a:r>
            <a:endParaRPr sz="3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Key</a:t>
            </a:r>
            <a:r>
              <a:rPr sz="3000" spc="-4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Loggers</a:t>
            </a:r>
            <a:endParaRPr sz="3000">
              <a:latin typeface="Arial MT"/>
              <a:cs typeface="Arial MT"/>
            </a:endParaRPr>
          </a:p>
          <a:p>
            <a:pPr marL="1035050" indent="-351155">
              <a:lnSpc>
                <a:spcPct val="100000"/>
              </a:lnSpc>
              <a:spcBef>
                <a:spcPts val="545"/>
              </a:spcBef>
              <a:buClr>
                <a:srgbClr val="CD9A00"/>
              </a:buClr>
              <a:buSzPct val="63636"/>
              <a:buFont typeface="MS UI Gothic"/>
              <a:buChar char="■"/>
              <a:tabLst>
                <a:tab pos="1035050" algn="l"/>
                <a:tab pos="1035685" algn="l"/>
              </a:tabLst>
            </a:pPr>
            <a:r>
              <a:rPr sz="2200" spc="-5" dirty="0">
                <a:latin typeface="Arial MT"/>
                <a:cs typeface="Arial MT"/>
              </a:rPr>
              <a:t>Alexey </a:t>
            </a:r>
            <a:r>
              <a:rPr sz="2200" dirty="0">
                <a:latin typeface="Arial MT"/>
                <a:cs typeface="Arial MT"/>
              </a:rPr>
              <a:t>Ivanov</a:t>
            </a:r>
            <a:r>
              <a:rPr sz="2200" spc="-5" dirty="0">
                <a:latin typeface="Arial MT"/>
                <a:cs typeface="Arial MT"/>
              </a:rPr>
              <a:t> and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Vasiliy Gorshkov,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Invita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Case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Study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6861B18F-3AFC-4F2C-996C-CC8C06D533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762000"/>
            <a:ext cx="8072120" cy="492443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Other GUI Forensic Tools (continued)</a:t>
            </a:r>
          </a:p>
        </p:txBody>
      </p:sp>
      <p:sp>
        <p:nvSpPr>
          <p:cNvPr id="53251" name="Rectangle 5">
            <a:extLst>
              <a:ext uri="{FF2B5EF4-FFF2-40B4-BE49-F238E27FC236}">
                <a16:creationId xmlns:a16="http://schemas.microsoft.com/office/drawing/2014/main" id="{C3D71203-5B2C-4E41-86BE-59C0812984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1676400"/>
            <a:ext cx="8072120" cy="1231106"/>
          </a:xfrm>
          <a:noFill/>
        </p:spPr>
        <p:txBody>
          <a:bodyPr/>
          <a:lstStyle/>
          <a:p>
            <a:pPr eaLnBrk="1" hangingPunct="1"/>
            <a:r>
              <a:rPr lang="en-US" altLang="en-US" dirty="0"/>
              <a:t>Disadvantages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Excessive resource requirements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Produce inconsistent results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Create tool dependencies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216985E2-D895-499A-9258-F5CE83C5F00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54380" y="2414482"/>
            <a:ext cx="8549640" cy="1292662"/>
          </a:xfrm>
        </p:spPr>
        <p:txBody>
          <a:bodyPr/>
          <a:lstStyle/>
          <a:p>
            <a:pPr eaLnBrk="1" hangingPunct="1"/>
            <a:r>
              <a:rPr lang="en-US" altLang="en-US"/>
              <a:t>Computer Forensics Hardware Tools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A4E237AC-89B4-41A6-B688-C8D83CC3B4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140" y="752347"/>
            <a:ext cx="7922260" cy="492443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Computer Forensics Hardware Tools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7DEDF87B-7FAE-41F9-8F20-371F54DC4E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19810" y="1905000"/>
            <a:ext cx="8072120" cy="3603724"/>
          </a:xfrm>
        </p:spPr>
        <p:txBody>
          <a:bodyPr/>
          <a:lstStyle/>
          <a:p>
            <a:pPr eaLnBrk="1" hangingPunct="1"/>
            <a:r>
              <a:rPr lang="en-US" altLang="en-US" dirty="0"/>
              <a:t>Technology changes rapidly</a:t>
            </a:r>
          </a:p>
          <a:p>
            <a:pPr eaLnBrk="1" hangingPunct="1"/>
            <a:r>
              <a:rPr lang="en-US" altLang="en-US" dirty="0"/>
              <a:t>Hardware eventually fails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Schedule equipment replacements</a:t>
            </a:r>
          </a:p>
          <a:p>
            <a:pPr eaLnBrk="1" hangingPunct="1"/>
            <a:r>
              <a:rPr lang="en-US" altLang="en-US" dirty="0"/>
              <a:t>When planning your budget consider: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Failures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Consultant and vendor fees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Anticipate equipment replacement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7426BB36-3C3C-4BC0-8D58-BC371BBB37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139" y="752347"/>
            <a:ext cx="7107554" cy="492443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Forensic Workstations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387FD7F2-C914-452A-9719-97EF5BFD10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3139" y="2013567"/>
            <a:ext cx="8072120" cy="324423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Carefully consider what you need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Categories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Stationary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Portable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Lightweight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Balance what you need and what your system can handle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048B80B1-19B8-40B8-A69A-DB785B9A83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752347"/>
            <a:ext cx="8227059" cy="492443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Forensic Workstations (continued)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D55176D8-C3C2-4092-BCBC-1E21F97986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669" y="2792054"/>
            <a:ext cx="8072120" cy="268688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Police agency labs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Need many options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Use several PC configurations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Private corporation labs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Handle only system types used in the organization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Keep a hardware library in addition to your software library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26058188-0113-4662-9D66-6EA08ED56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752347"/>
            <a:ext cx="8224520" cy="492443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Building your Own Forensic Workstation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AC60E857-B2A2-45D7-B6C3-7AD47A5135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362200"/>
            <a:ext cx="8072120" cy="2708434"/>
          </a:xfrm>
        </p:spPr>
        <p:txBody>
          <a:bodyPr/>
          <a:lstStyle/>
          <a:p>
            <a:pPr eaLnBrk="1" hangingPunct="1"/>
            <a:r>
              <a:rPr lang="en-US" altLang="en-US" dirty="0"/>
              <a:t>Not as difficult as it sounds</a:t>
            </a:r>
          </a:p>
          <a:p>
            <a:pPr eaLnBrk="1" hangingPunct="1"/>
            <a:r>
              <a:rPr lang="en-US" altLang="en-US" dirty="0"/>
              <a:t>Advantages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Customized to your needs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Save money</a:t>
            </a:r>
          </a:p>
          <a:p>
            <a:pPr eaLnBrk="1" hangingPunct="1"/>
            <a:r>
              <a:rPr lang="en-US" altLang="en-US" dirty="0"/>
              <a:t>Disadvantages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Hard to find support for problems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Can become expensive if careless</a:t>
            </a:r>
          </a:p>
          <a:p>
            <a:pPr eaLnBrk="1" hangingPunct="1"/>
            <a:r>
              <a:rPr lang="en-US" altLang="en-US" dirty="0"/>
              <a:t>Also need to identify what you intend to analyze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449E79A8-9622-4B1E-BA02-FD7F80E6DE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57706" y="752347"/>
            <a:ext cx="6142987" cy="1292662"/>
          </a:xfrm>
        </p:spPr>
        <p:txBody>
          <a:bodyPr/>
          <a:lstStyle/>
          <a:p>
            <a:pPr eaLnBrk="1" hangingPunct="1"/>
            <a:r>
              <a:rPr lang="en-US" altLang="en-US"/>
              <a:t>Purchasing a Forensic Workstation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42E76273-8664-4745-87ED-80AF48038E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3139" y="2013567"/>
            <a:ext cx="8072120" cy="2954655"/>
          </a:xfrm>
        </p:spPr>
        <p:txBody>
          <a:bodyPr/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You can buy one from a vendor as an alternative</a:t>
            </a:r>
          </a:p>
          <a:p>
            <a:pPr eaLnBrk="1" hangingPunct="1"/>
            <a:r>
              <a:rPr lang="en-US" altLang="en-US" dirty="0"/>
              <a:t>Examples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F.R.E.D.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F.I.R.E. IDE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Having vendor support can save you time and frustration when you have problems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Can mix and match components to get the capabilities you need for your forensic workstation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6A0B26C9-EF45-458B-904B-77D968EDC0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140" y="752347"/>
            <a:ext cx="7107554" cy="492443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Using a Write-Blocker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167BCDFF-CB00-4E57-B650-C1ABB7158C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3139" y="2013566"/>
            <a:ext cx="8072120" cy="257609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b="1" dirty="0"/>
              <a:t>Write-blocker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Prevents data writes to a hard disk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Software-enabled blockers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Software write-blockers are OS </a:t>
            </a:r>
            <a:r>
              <a:rPr lang="en-US" altLang="en-US" dirty="0" err="1"/>
              <a:t>dependant</a:t>
            </a:r>
            <a:endParaRPr lang="en-US" altLang="en-US" dirty="0"/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Example: </a:t>
            </a:r>
            <a:r>
              <a:rPr lang="en-US" altLang="en-US" dirty="0" err="1"/>
              <a:t>PDBlock</a:t>
            </a:r>
            <a:r>
              <a:rPr lang="en-US" altLang="en-US" dirty="0"/>
              <a:t> from Digital Intelligence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DOS only, not Windows (link Ch 6f)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Hardware options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Ideal for GUI forensic tools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Act as a bridge between the suspect drive and the forensic workstation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5078DC12-B8EC-4B66-8972-154D22DC0B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752347"/>
            <a:ext cx="8077200" cy="492443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Using a Write-Blocker (continued)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11F4EACC-FB79-4B04-8115-95D495177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2919" y="2057400"/>
            <a:ext cx="9052560" cy="2308324"/>
          </a:xfrm>
        </p:spPr>
        <p:txBody>
          <a:bodyPr/>
          <a:lstStyle/>
          <a:p>
            <a:pPr eaLnBrk="1" hangingPunct="1"/>
            <a:r>
              <a:rPr lang="en-US" altLang="en-US" dirty="0"/>
              <a:t>Can navigate to the blocked drive with any application</a:t>
            </a:r>
          </a:p>
          <a:p>
            <a:pPr eaLnBrk="1" hangingPunct="1"/>
            <a:r>
              <a:rPr lang="en-US" altLang="en-US" dirty="0"/>
              <a:t>Discards the written data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For the OS the data copy is successful</a:t>
            </a:r>
          </a:p>
          <a:p>
            <a:pPr eaLnBrk="1" hangingPunct="1"/>
            <a:r>
              <a:rPr lang="en-US" altLang="en-US" dirty="0"/>
              <a:t>Connecting technologies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FireWire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USB 2.0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SCSI controllers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ECCB66A8-8C35-41D3-ADF8-9FB73F1837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752347"/>
            <a:ext cx="8305800" cy="984885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Recommendations for a Forensic Workstation</a:t>
            </a:r>
          </a:p>
        </p:txBody>
      </p:sp>
      <p:sp>
        <p:nvSpPr>
          <p:cNvPr id="62467" name="Rectangle 5">
            <a:extLst>
              <a:ext uri="{FF2B5EF4-FFF2-40B4-BE49-F238E27FC236}">
                <a16:creationId xmlns:a16="http://schemas.microsoft.com/office/drawing/2014/main" id="{6A58CE62-C274-4B8D-90B8-9070501CF4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2743200"/>
            <a:ext cx="8072120" cy="2554545"/>
          </a:xfrm>
          <a:noFill/>
        </p:spPr>
        <p:txBody>
          <a:bodyPr/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Determine where data acquisitions will take place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Data acquisition techniques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USB 2.0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FireWire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Expansion devices requirements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Power supply with battery backup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Extra power and data cables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724915"/>
            <a:ext cx="59690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0" dirty="0"/>
              <a:t>C</a:t>
            </a:r>
            <a:r>
              <a:rPr spc="-190" dirty="0"/>
              <a:t>o</a:t>
            </a:r>
            <a:r>
              <a:rPr spc="-275" dirty="0"/>
              <a:t>m</a:t>
            </a:r>
            <a:r>
              <a:rPr spc="-190" dirty="0"/>
              <a:t>p</a:t>
            </a:r>
            <a:r>
              <a:rPr spc="-285" dirty="0"/>
              <a:t>u</a:t>
            </a:r>
            <a:r>
              <a:rPr spc="50" dirty="0"/>
              <a:t>t</a:t>
            </a:r>
            <a:r>
              <a:rPr spc="-590" dirty="0"/>
              <a:t>e</a:t>
            </a:r>
            <a:r>
              <a:rPr dirty="0"/>
              <a:t>r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790" dirty="0"/>
              <a:t>S</a:t>
            </a:r>
            <a:r>
              <a:rPr spc="-355" dirty="0"/>
              <a:t>y</a:t>
            </a:r>
            <a:r>
              <a:rPr spc="-570" dirty="0"/>
              <a:t>s</a:t>
            </a:r>
            <a:r>
              <a:rPr spc="40" dirty="0"/>
              <a:t>t</a:t>
            </a:r>
            <a:r>
              <a:rPr spc="-590" dirty="0"/>
              <a:t>e</a:t>
            </a:r>
            <a:r>
              <a:rPr spc="-254" dirty="0"/>
              <a:t>m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35" dirty="0"/>
              <a:t>A</a:t>
            </a:r>
            <a:r>
              <a:rPr spc="-240" dirty="0"/>
              <a:t>dd</a:t>
            </a:r>
            <a:r>
              <a:rPr dirty="0"/>
              <a:t>r</a:t>
            </a:r>
            <a:r>
              <a:rPr spc="-590" dirty="0"/>
              <a:t>e</a:t>
            </a:r>
            <a:r>
              <a:rPr spc="-570" dirty="0"/>
              <a:t>ss</a:t>
            </a:r>
            <a:r>
              <a:rPr spc="-590" dirty="0"/>
              <a:t>e</a:t>
            </a:r>
            <a:r>
              <a:rPr spc="-570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13</a:t>
            </a:fld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1984940"/>
            <a:ext cx="7813675" cy="4167504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44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Logical</a:t>
            </a:r>
            <a:r>
              <a:rPr sz="3000" spc="-20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or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IP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addresses</a:t>
            </a:r>
            <a:endParaRPr sz="3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650"/>
              </a:spcBef>
              <a:buClr>
                <a:srgbClr val="39822E"/>
              </a:buClr>
              <a:buSzPct val="61538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600" dirty="0">
                <a:latin typeface="Arial MT"/>
                <a:cs typeface="Arial MT"/>
              </a:rPr>
              <a:t>Public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IP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addresses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assigned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by</a:t>
            </a:r>
            <a:r>
              <a:rPr sz="2600" spc="-5" dirty="0">
                <a:latin typeface="Arial MT"/>
                <a:cs typeface="Arial MT"/>
              </a:rPr>
              <a:t> ARIN</a:t>
            </a:r>
            <a:endParaRPr sz="2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05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Physical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or</a:t>
            </a:r>
            <a:r>
              <a:rPr sz="3000" spc="-3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MAC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addresses</a:t>
            </a:r>
            <a:endParaRPr sz="3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655"/>
              </a:spcBef>
              <a:buClr>
                <a:srgbClr val="39822E"/>
              </a:buClr>
              <a:buSzPct val="61538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600" spc="-5" dirty="0">
                <a:latin typeface="Arial MT"/>
                <a:cs typeface="Arial MT"/>
              </a:rPr>
              <a:t>MAC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addresses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are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burned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in.</a:t>
            </a:r>
            <a:endParaRPr sz="2600">
              <a:latin typeface="Arial MT"/>
              <a:cs typeface="Arial MT"/>
            </a:endParaRPr>
          </a:p>
          <a:p>
            <a:pPr marL="682625" marR="188595" lvl="1" indent="-326390">
              <a:lnSpc>
                <a:spcPct val="100400"/>
              </a:lnSpc>
              <a:spcBef>
                <a:spcPts val="610"/>
              </a:spcBef>
              <a:buClr>
                <a:srgbClr val="39822E"/>
              </a:buClr>
              <a:buSzPct val="61538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600" dirty="0">
                <a:latin typeface="Arial MT"/>
                <a:cs typeface="Arial MT"/>
              </a:rPr>
              <a:t>Address ranges are assigned </a:t>
            </a:r>
            <a:r>
              <a:rPr sz="2600" spc="-5" dirty="0">
                <a:latin typeface="Arial MT"/>
                <a:cs typeface="Arial MT"/>
              </a:rPr>
              <a:t>to </a:t>
            </a:r>
            <a:r>
              <a:rPr sz="2600" dirty="0">
                <a:latin typeface="Arial MT"/>
                <a:cs typeface="Arial MT"/>
              </a:rPr>
              <a:t>vendors by the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IEEE.</a:t>
            </a:r>
            <a:endParaRPr sz="2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625"/>
              </a:spcBef>
              <a:buClr>
                <a:srgbClr val="39822E"/>
              </a:buClr>
              <a:buSzPct val="61538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600" dirty="0">
                <a:latin typeface="Arial MT"/>
                <a:cs typeface="Arial MT"/>
              </a:rPr>
              <a:t>Have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been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used</a:t>
            </a:r>
            <a:r>
              <a:rPr sz="2600" spc="-5" dirty="0">
                <a:latin typeface="Arial MT"/>
                <a:cs typeface="Arial MT"/>
              </a:rPr>
              <a:t> to identify</a:t>
            </a:r>
            <a:r>
              <a:rPr sz="2600" dirty="0">
                <a:latin typeface="Arial MT"/>
                <a:cs typeface="Arial MT"/>
              </a:rPr>
              <a:t> a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particular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computer</a:t>
            </a:r>
            <a:endParaRPr sz="2600">
              <a:latin typeface="Arial MT"/>
              <a:cs typeface="Arial MT"/>
            </a:endParaRPr>
          </a:p>
          <a:p>
            <a:pPr marL="1035050" marR="116839" lvl="2" indent="-350520">
              <a:lnSpc>
                <a:spcPts val="2630"/>
              </a:lnSpc>
              <a:spcBef>
                <a:spcPts val="625"/>
              </a:spcBef>
              <a:buClr>
                <a:srgbClr val="CD9A00"/>
              </a:buClr>
              <a:buSzPct val="63636"/>
              <a:buFont typeface="MS UI Gothic"/>
              <a:buChar char="■"/>
              <a:tabLst>
                <a:tab pos="1035050" algn="l"/>
                <a:tab pos="1035685" algn="l"/>
              </a:tabLst>
            </a:pPr>
            <a:r>
              <a:rPr sz="2200" spc="-5" dirty="0">
                <a:latin typeface="Arial MT"/>
                <a:cs typeface="Arial MT"/>
              </a:rPr>
              <a:t>Melissa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Love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Bug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Virus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authors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identified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this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way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58166E0E-35CC-4D11-AFCF-6E72092471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140" y="752347"/>
            <a:ext cx="8303260" cy="984885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Recommendations for a Forensic Workstation (continued)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2616DC02-2D25-4E08-84C8-C2656906A6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3139" y="2013567"/>
            <a:ext cx="8072120" cy="2954655"/>
          </a:xfrm>
          <a:noFill/>
        </p:spPr>
        <p:txBody>
          <a:bodyPr/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External FireWire and USB 2.0 ports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Assortment of drive adapter bridges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Ergonomic considerations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Keyboard and mouse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A good video card with at least a 17-inch monitor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High-end video card and monitor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If you have a limited budget, one option for outfitting your lab is to use high-end game PCs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4FE49D8E-4C50-47AC-B6E6-1F776619B02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54380" y="2414482"/>
            <a:ext cx="8549640" cy="1292662"/>
          </a:xfrm>
        </p:spPr>
        <p:txBody>
          <a:bodyPr/>
          <a:lstStyle/>
          <a:p>
            <a:pPr eaLnBrk="1" hangingPunct="1"/>
            <a:r>
              <a:rPr lang="en-US" altLang="en-US"/>
              <a:t>Validating and Testing Forensic Software</a:t>
            </a:r>
          </a:p>
        </p:txBody>
      </p:sp>
      <p:sp>
        <p:nvSpPr>
          <p:cNvPr id="64515" name="Subtitle 1">
            <a:extLst>
              <a:ext uri="{FF2B5EF4-FFF2-40B4-BE49-F238E27FC236}">
                <a16:creationId xmlns:a16="http://schemas.microsoft.com/office/drawing/2014/main" id="{68374A27-567C-430A-A405-15F3C01BB4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09AAE053-C32D-4F68-B0CD-D23BF7FC8E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139" y="752347"/>
            <a:ext cx="8072119" cy="492443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Validating and Testing Forensic Software</a:t>
            </a:r>
          </a:p>
        </p:txBody>
      </p:sp>
      <p:sp>
        <p:nvSpPr>
          <p:cNvPr id="65539" name="Rectangle 5">
            <a:extLst>
              <a:ext uri="{FF2B5EF4-FFF2-40B4-BE49-F238E27FC236}">
                <a16:creationId xmlns:a16="http://schemas.microsoft.com/office/drawing/2014/main" id="{FB52CD4A-E4D3-4A41-8DD6-A93ECA9664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3139" y="2971800"/>
            <a:ext cx="8072120" cy="1600438"/>
          </a:xfrm>
          <a:noFill/>
        </p:spPr>
        <p:txBody>
          <a:bodyPr/>
          <a:lstStyle/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Make sure the evidence you recover and analyze can be admitted in court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Test and validate your software to prevent damaging the evidence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C5CEAB10-5D25-4265-A3BF-3096A0BAC8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139" y="752347"/>
            <a:ext cx="8072119" cy="984885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Using National Institute of Standards and Technology (NIST) Tools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DD30B879-4378-41E5-8617-DD6D14DD9F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7898" y="2514600"/>
            <a:ext cx="8072120" cy="3108543"/>
          </a:xfrm>
        </p:spPr>
        <p:txBody>
          <a:bodyPr/>
          <a:lstStyle/>
          <a:p>
            <a:pPr eaLnBrk="1" hangingPunct="1"/>
            <a:r>
              <a:rPr lang="en-US" altLang="en-US" b="1" dirty="0"/>
              <a:t>Computer Forensics Tool Testing (CFTT)</a:t>
            </a:r>
            <a:r>
              <a:rPr lang="en-US" altLang="en-US" dirty="0"/>
              <a:t> program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Manages research on computer forensics tools</a:t>
            </a:r>
          </a:p>
          <a:p>
            <a:pPr eaLnBrk="1" hangingPunct="1"/>
            <a:r>
              <a:rPr lang="en-US" altLang="en-US" dirty="0"/>
              <a:t>NIST has created criteria for testing computer forensics tools based on: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Standard testing methods 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ISO 17025 criteria for testing items that have no current standards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ISO 5725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3">
            <a:extLst>
              <a:ext uri="{FF2B5EF4-FFF2-40B4-BE49-F238E27FC236}">
                <a16:creationId xmlns:a16="http://schemas.microsoft.com/office/drawing/2014/main" id="{F678167A-72B8-44B1-A3A4-BF62C94155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6740" y="2377440"/>
            <a:ext cx="8884920" cy="2739211"/>
          </a:xfrm>
        </p:spPr>
        <p:txBody>
          <a:bodyPr/>
          <a:lstStyle/>
          <a:p>
            <a:pPr eaLnBrk="1" hangingPunct="1"/>
            <a:r>
              <a:rPr lang="en-US" altLang="en-US" dirty="0"/>
              <a:t>Your lab must meet the following criteria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Establish categories for computer forensics tools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Identify computer forensics category requirements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Develop test assertions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Identify test cases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Establish a test method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Report test results</a:t>
            </a:r>
          </a:p>
          <a:p>
            <a:pPr eaLnBrk="1" hangingPunct="1"/>
            <a:r>
              <a:rPr lang="en-US" altLang="en-US" dirty="0"/>
              <a:t>Also evaluates drive-imaging tools 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See link Ch 7g</a:t>
            </a: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AF655F0C-38A0-485A-AB84-A7AE886DE5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6740" y="533400"/>
            <a:ext cx="8884920" cy="12192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Using National Institute of Standards and Technology (NIST) Tools (continued)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6DF7925B-BBE5-4D78-A628-9354D01F93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6740" y="533400"/>
            <a:ext cx="8884920" cy="984885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Using National Institute of Standards and Technology (NIST) Tools (continued)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088C04E0-7449-4A23-B97D-1DDBE9235A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6740" y="2819400"/>
            <a:ext cx="8884920" cy="1785104"/>
          </a:xfrm>
        </p:spPr>
        <p:txBody>
          <a:bodyPr/>
          <a:lstStyle/>
          <a:p>
            <a:pPr eaLnBrk="1" hangingPunct="1"/>
            <a:r>
              <a:rPr lang="en-US" altLang="en-US" b="1" dirty="0"/>
              <a:t>National Software Reference Library (NSRL)</a:t>
            </a:r>
            <a:r>
              <a:rPr lang="en-US" altLang="en-US" dirty="0"/>
              <a:t> project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Collects all known hash values for commercial software applications and OS files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Uses SHA-1 to generate a known set of digital signatures called the Reference Data Set (RDS)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Helps filtering known information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Can use RDS to locate and identify known bad files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2A67C25B-BF27-48A3-9793-F500737630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139" y="752347"/>
            <a:ext cx="8072119" cy="492443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Using Validation Protocols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7B405F56-DB2D-4BFB-AFCB-052DA6B773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3139" y="2590800"/>
            <a:ext cx="8072120" cy="293311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Always verify your results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Use at least two tools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Retrieving and examination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Verification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Understand how tools work</a:t>
            </a:r>
          </a:p>
          <a:p>
            <a:pPr eaLnBrk="1" hangingPunct="1"/>
            <a:r>
              <a:rPr lang="en-US" altLang="en-US" dirty="0"/>
              <a:t>One way to compare results and verify a new tool is by using a disk editor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Such as Hex Workshop or </a:t>
            </a:r>
            <a:r>
              <a:rPr lang="en-US" altLang="en-US" dirty="0" err="1"/>
              <a:t>WinHex</a:t>
            </a:r>
            <a:endParaRPr lang="en-US" altLang="en-US" dirty="0"/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But it won't work with encrypted or compressed files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56BBFFF1-83F2-4B5D-B9C7-4C1BBC9C7D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752347"/>
            <a:ext cx="8229600" cy="492443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Using Validation Protocols (continued)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9115CA85-90A0-4028-AF04-8AAA1C2B6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590800"/>
            <a:ext cx="8072120" cy="30746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Disk editors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Do not have a flashy interface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Reliable tools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Can access raw data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Computer Forensics Examination Protocol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Perform the investigation with a GUI tool</a:t>
            </a:r>
          </a:p>
          <a:p>
            <a:pPr marL="1200150" lvl="2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Usually FTK or EnCase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Verify your results with a disk editor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If a file is recovered, compare hash values obtained with both tools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B8608211-5958-47CE-A0F6-930625C70F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140" y="752347"/>
            <a:ext cx="7998460" cy="492443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Using Validation Protocols (continued)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B397D60E-BE09-43A8-821C-27884C9172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3140" y="2708954"/>
            <a:ext cx="8072120" cy="235449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Computer Forensics Tool Upgrade Protocol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Test</a:t>
            </a:r>
          </a:p>
          <a:p>
            <a:pPr marL="1200150" lvl="2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New releases</a:t>
            </a:r>
          </a:p>
          <a:p>
            <a:pPr marL="1200150" lvl="2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OS patches and upgrades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If you find a problem, report it to forensics tool vendor</a:t>
            </a:r>
          </a:p>
          <a:p>
            <a:pPr marL="1200150" lvl="2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Do not use the forensics tool until the problem has been fixed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Use a test hard disk for validation purposes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Check the Web for new editions, updates, patches, and validation tests for your tools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724915"/>
            <a:ext cx="398208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Network</a:t>
            </a:r>
            <a:r>
              <a:rPr spc="-114" dirty="0"/>
              <a:t> </a:t>
            </a:r>
            <a:r>
              <a:rPr spc="-300" dirty="0"/>
              <a:t>Forensics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14</a:t>
            </a:fld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2017266"/>
            <a:ext cx="7541895" cy="3587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3115"/>
              </a:lnSpc>
              <a:spcBef>
                <a:spcPts val="10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Evidence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collected </a:t>
            </a:r>
            <a:r>
              <a:rPr sz="2600" dirty="0">
                <a:latin typeface="Arial MT"/>
                <a:cs typeface="Arial MT"/>
              </a:rPr>
              <a:t>from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normal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operation</a:t>
            </a:r>
            <a:endParaRPr sz="2600">
              <a:latin typeface="Arial MT"/>
              <a:cs typeface="Arial MT"/>
            </a:endParaRPr>
          </a:p>
          <a:p>
            <a:pPr marL="683260" lvl="1" indent="-326390">
              <a:lnSpc>
                <a:spcPts val="2635"/>
              </a:lnSpc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Logs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Intrusion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Detection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Systems</a:t>
            </a:r>
            <a:endParaRPr sz="2200">
              <a:latin typeface="Arial MT"/>
              <a:cs typeface="Arial MT"/>
            </a:endParaRPr>
          </a:p>
          <a:p>
            <a:pPr marL="355600" indent="-342900">
              <a:lnSpc>
                <a:spcPts val="3115"/>
              </a:lnSpc>
              <a:spcBef>
                <a:spcPts val="1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Evidence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collected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in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specific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surveillance</a:t>
            </a:r>
            <a:endParaRPr sz="2600">
              <a:latin typeface="Arial MT"/>
              <a:cs typeface="Arial MT"/>
            </a:endParaRPr>
          </a:p>
          <a:p>
            <a:pPr marL="683260" lvl="1" indent="-326390">
              <a:lnSpc>
                <a:spcPts val="2635"/>
              </a:lnSpc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Extended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logs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Sniffers</a:t>
            </a:r>
            <a:endParaRPr sz="2200">
              <a:latin typeface="Arial MT"/>
              <a:cs typeface="Arial MT"/>
            </a:endParaRPr>
          </a:p>
          <a:p>
            <a:pPr marL="354965" marR="593090" indent="-342900">
              <a:lnSpc>
                <a:spcPct val="80000"/>
              </a:lnSpc>
              <a:spcBef>
                <a:spcPts val="63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spc="-5" dirty="0">
                <a:latin typeface="Arial MT"/>
                <a:cs typeface="Arial MT"/>
              </a:rPr>
              <a:t>IP </a:t>
            </a:r>
            <a:r>
              <a:rPr sz="2600" dirty="0">
                <a:latin typeface="Arial MT"/>
                <a:cs typeface="Arial MT"/>
              </a:rPr>
              <a:t>headers contain source </a:t>
            </a:r>
            <a:r>
              <a:rPr sz="2600" spc="-5" dirty="0">
                <a:latin typeface="Arial MT"/>
                <a:cs typeface="Arial MT"/>
              </a:rPr>
              <a:t>and </a:t>
            </a:r>
            <a:r>
              <a:rPr sz="2600" dirty="0">
                <a:latin typeface="Arial MT"/>
                <a:cs typeface="Arial MT"/>
              </a:rPr>
              <a:t>destination </a:t>
            </a:r>
            <a:r>
              <a:rPr sz="2600" spc="-5" dirty="0">
                <a:latin typeface="Arial MT"/>
                <a:cs typeface="Arial MT"/>
              </a:rPr>
              <a:t>IP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addresses</a:t>
            </a:r>
            <a:endParaRPr sz="2600">
              <a:latin typeface="Arial MT"/>
              <a:cs typeface="Arial MT"/>
            </a:endParaRPr>
          </a:p>
          <a:p>
            <a:pPr marL="355600" marR="5080" indent="-343535">
              <a:lnSpc>
                <a:spcPts val="2510"/>
              </a:lnSpc>
              <a:spcBef>
                <a:spcPts val="595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DataLink headers contain source and </a:t>
            </a:r>
            <a:r>
              <a:rPr sz="2600" spc="-5" dirty="0">
                <a:latin typeface="Arial MT"/>
                <a:cs typeface="Arial MT"/>
              </a:rPr>
              <a:t>destination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MAC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addresses</a:t>
            </a:r>
            <a:endParaRPr sz="2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724915"/>
            <a:ext cx="7541261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40" dirty="0"/>
              <a:t>P</a:t>
            </a:r>
            <a:r>
              <a:rPr dirty="0"/>
              <a:t>r</a:t>
            </a:r>
            <a:r>
              <a:rPr spc="-190" dirty="0"/>
              <a:t>o</a:t>
            </a:r>
            <a:r>
              <a:rPr spc="40" dirty="0"/>
              <a:t>t</a:t>
            </a:r>
            <a:r>
              <a:rPr spc="-190" dirty="0"/>
              <a:t>o</a:t>
            </a:r>
            <a:r>
              <a:rPr spc="-365" dirty="0"/>
              <a:t>c</a:t>
            </a:r>
            <a:r>
              <a:rPr spc="-190" dirty="0"/>
              <a:t>o</a:t>
            </a:r>
            <a:r>
              <a:rPr spc="5" dirty="0"/>
              <a:t>l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25" dirty="0"/>
              <a:t>A</a:t>
            </a:r>
            <a:r>
              <a:rPr spc="-190" dirty="0"/>
              <a:t>n</a:t>
            </a:r>
            <a:r>
              <a:rPr spc="-640" dirty="0"/>
              <a:t>a</a:t>
            </a:r>
            <a:r>
              <a:rPr dirty="0"/>
              <a:t>l</a:t>
            </a:r>
            <a:r>
              <a:rPr spc="-355" dirty="0"/>
              <a:t>y</a:t>
            </a:r>
            <a:r>
              <a:rPr spc="-570" dirty="0"/>
              <a:t>s</a:t>
            </a:r>
            <a:r>
              <a:rPr dirty="0"/>
              <a:t>i</a:t>
            </a:r>
            <a:r>
              <a:rPr spc="-570" dirty="0"/>
              <a:t>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lang="en-IN" sz="3200" spc="-530" dirty="0"/>
              <a:t>S</a:t>
            </a:r>
            <a:r>
              <a:rPr lang="en-IN" sz="3200" spc="-415" dirty="0"/>
              <a:t>n</a:t>
            </a:r>
            <a:r>
              <a:rPr lang="en-IN" sz="3200" dirty="0"/>
              <a:t>i</a:t>
            </a:r>
            <a:r>
              <a:rPr lang="en-IN" sz="3200" spc="-200" dirty="0"/>
              <a:t>ff</a:t>
            </a:r>
            <a:r>
              <a:rPr lang="en-IN" sz="3200" spc="-844" dirty="0"/>
              <a:t>e</a:t>
            </a:r>
            <a:r>
              <a:rPr lang="en-IN" sz="3200" spc="-100" dirty="0"/>
              <a:t>r</a:t>
            </a:r>
            <a:endParaRPr sz="32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371599"/>
            <a:ext cx="8534400" cy="52166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15</a:t>
            </a:fld>
            <a:endParaRPr spc="-10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724915"/>
            <a:ext cx="398208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Network</a:t>
            </a:r>
            <a:r>
              <a:rPr spc="-114" dirty="0"/>
              <a:t> </a:t>
            </a:r>
            <a:r>
              <a:rPr spc="-300" dirty="0"/>
              <a:t>Forensics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16</a:t>
            </a:fld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2082799"/>
            <a:ext cx="7466330" cy="297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26060" indent="-342900">
              <a:lnSpc>
                <a:spcPct val="100000"/>
              </a:lnSpc>
              <a:spcBef>
                <a:spcPts val="10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spc="-5" dirty="0">
                <a:latin typeface="Arial MT"/>
                <a:cs typeface="Arial MT"/>
              </a:rPr>
              <a:t>Most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networks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have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 </a:t>
            </a:r>
            <a:r>
              <a:rPr sz="2600" spc="-5" dirty="0">
                <a:latin typeface="Arial MT"/>
                <a:cs typeface="Arial MT"/>
              </a:rPr>
              <a:t>capability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to </a:t>
            </a:r>
            <a:r>
              <a:rPr sz="2600" dirty="0">
                <a:latin typeface="Arial MT"/>
                <a:cs typeface="Arial MT"/>
              </a:rPr>
              <a:t>track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user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activity</a:t>
            </a:r>
            <a:endParaRPr sz="2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535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Capabilities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may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or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may not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be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configured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515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May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or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may not </a:t>
            </a:r>
            <a:r>
              <a:rPr sz="2200" spc="-5" dirty="0">
                <a:latin typeface="Arial MT"/>
                <a:cs typeface="Arial MT"/>
              </a:rPr>
              <a:t>be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corrupted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by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intruder</a:t>
            </a:r>
            <a:endParaRPr sz="2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3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Frequently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involve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multiple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machines</a:t>
            </a:r>
            <a:endParaRPr sz="2600">
              <a:latin typeface="Arial MT"/>
              <a:cs typeface="Arial MT"/>
            </a:endParaRPr>
          </a:p>
          <a:p>
            <a:pPr marL="354965" marR="5080" indent="-342900">
              <a:lnSpc>
                <a:spcPct val="100400"/>
              </a:lnSpc>
              <a:spcBef>
                <a:spcPts val="615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Includes discovery </a:t>
            </a:r>
            <a:r>
              <a:rPr sz="2600" spc="-5" dirty="0">
                <a:latin typeface="Arial MT"/>
                <a:cs typeface="Arial MT"/>
              </a:rPr>
              <a:t>of IP </a:t>
            </a:r>
            <a:r>
              <a:rPr sz="2600" dirty="0">
                <a:latin typeface="Arial MT"/>
                <a:cs typeface="Arial MT"/>
              </a:rPr>
              <a:t>addresses, host names,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network </a:t>
            </a:r>
            <a:r>
              <a:rPr sz="2600" spc="-5" dirty="0">
                <a:latin typeface="Arial MT"/>
                <a:cs typeface="Arial MT"/>
              </a:rPr>
              <a:t>routes</a:t>
            </a:r>
            <a:r>
              <a:rPr sz="2600" dirty="0">
                <a:latin typeface="Arial MT"/>
                <a:cs typeface="Arial MT"/>
              </a:rPr>
              <a:t> and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Web</a:t>
            </a:r>
            <a:r>
              <a:rPr sz="2600" spc="-5" dirty="0">
                <a:latin typeface="Arial MT"/>
                <a:cs typeface="Arial MT"/>
              </a:rPr>
              <a:t> site information.</a:t>
            </a:r>
            <a:endParaRPr sz="2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904999"/>
            <a:ext cx="8534400" cy="46832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724915"/>
            <a:ext cx="337248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90" dirty="0"/>
              <a:t>S</a:t>
            </a:r>
            <a:r>
              <a:rPr spc="-640" dirty="0"/>
              <a:t>a</a:t>
            </a:r>
            <a:r>
              <a:rPr spc="-260" dirty="0"/>
              <a:t>m</a:t>
            </a:r>
            <a:r>
              <a:rPr spc="-190" dirty="0"/>
              <a:t>p</a:t>
            </a:r>
            <a:r>
              <a:rPr dirty="0"/>
              <a:t>l</a:t>
            </a:r>
            <a:r>
              <a:rPr spc="-585" dirty="0"/>
              <a:t>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55" dirty="0"/>
              <a:t>L</a:t>
            </a:r>
            <a:r>
              <a:rPr spc="-204" dirty="0"/>
              <a:t>o</a:t>
            </a:r>
            <a:r>
              <a:rPr spc="-455" dirty="0"/>
              <a:t>g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204" dirty="0"/>
              <a:t>F</a:t>
            </a:r>
            <a:r>
              <a:rPr spc="-15" dirty="0"/>
              <a:t>i</a:t>
            </a:r>
            <a:r>
              <a:rPr dirty="0"/>
              <a:t>l</a:t>
            </a:r>
            <a:r>
              <a:rPr spc="-585" dirty="0"/>
              <a:t>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17</a:t>
            </a:fld>
            <a:endParaRPr spc="-10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724915"/>
            <a:ext cx="38017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Internet</a:t>
            </a:r>
            <a:r>
              <a:rPr spc="-130" dirty="0"/>
              <a:t> </a:t>
            </a:r>
            <a:r>
              <a:rPr spc="-300" dirty="0"/>
              <a:t>Forensics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18</a:t>
            </a:fld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2050795"/>
            <a:ext cx="7910195" cy="370649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54965" marR="594360" indent="-342900">
              <a:lnSpc>
                <a:spcPts val="2810"/>
              </a:lnSpc>
              <a:spcBef>
                <a:spcPts val="455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Remote machines </a:t>
            </a:r>
            <a:r>
              <a:rPr sz="2600" spc="-5" dirty="0">
                <a:latin typeface="Arial MT"/>
                <a:cs typeface="Arial MT"/>
              </a:rPr>
              <a:t>on </a:t>
            </a:r>
            <a:r>
              <a:rPr sz="2600" dirty="0">
                <a:latin typeface="Arial MT"/>
                <a:cs typeface="Arial MT"/>
              </a:rPr>
              <a:t>the Internet also have the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capability </a:t>
            </a:r>
            <a:r>
              <a:rPr sz="2600" dirty="0">
                <a:latin typeface="Arial MT"/>
                <a:cs typeface="Arial MT"/>
              </a:rPr>
              <a:t>of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tracking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events.</a:t>
            </a:r>
            <a:endParaRPr sz="2600">
              <a:latin typeface="Arial MT"/>
              <a:cs typeface="Arial MT"/>
            </a:endParaRPr>
          </a:p>
          <a:p>
            <a:pPr marL="354965" marR="85725" indent="-342900">
              <a:lnSpc>
                <a:spcPts val="2820"/>
              </a:lnSpc>
              <a:spcBef>
                <a:spcPts val="61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Case Study </a:t>
            </a:r>
            <a:r>
              <a:rPr sz="2600" spc="-5" dirty="0">
                <a:latin typeface="Arial MT"/>
                <a:cs typeface="Arial MT"/>
              </a:rPr>
              <a:t>University </a:t>
            </a:r>
            <a:r>
              <a:rPr sz="2600" dirty="0">
                <a:latin typeface="Arial MT"/>
                <a:cs typeface="Arial MT"/>
              </a:rPr>
              <a:t>of Tulsa Camera Equipment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Theft</a:t>
            </a:r>
            <a:endParaRPr sz="2600">
              <a:latin typeface="Arial MT"/>
              <a:cs typeface="Arial MT"/>
            </a:endParaRPr>
          </a:p>
          <a:p>
            <a:pPr marL="683260" marR="673100" lvl="1" indent="-326390">
              <a:lnSpc>
                <a:spcPts val="2380"/>
              </a:lnSpc>
              <a:spcBef>
                <a:spcPts val="495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Several</a:t>
            </a:r>
            <a:r>
              <a:rPr sz="2200" dirty="0">
                <a:latin typeface="Arial MT"/>
                <a:cs typeface="Arial MT"/>
              </a:rPr>
              <a:t> thousand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dollars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worth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camera </a:t>
            </a:r>
            <a:r>
              <a:rPr sz="2200" spc="-5" dirty="0">
                <a:latin typeface="Arial MT"/>
                <a:cs typeface="Arial MT"/>
              </a:rPr>
              <a:t>equipment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shipped </a:t>
            </a:r>
            <a:r>
              <a:rPr sz="2200" dirty="0">
                <a:latin typeface="Arial MT"/>
                <a:cs typeface="Arial MT"/>
              </a:rPr>
              <a:t>to </a:t>
            </a:r>
            <a:r>
              <a:rPr sz="2200" spc="-5" dirty="0">
                <a:latin typeface="Arial MT"/>
                <a:cs typeface="Arial MT"/>
              </a:rPr>
              <a:t>a</a:t>
            </a:r>
            <a:r>
              <a:rPr sz="2200" dirty="0">
                <a:latin typeface="Arial MT"/>
                <a:cs typeface="Arial MT"/>
              </a:rPr>
              <a:t> shack.</a:t>
            </a:r>
            <a:endParaRPr sz="2200">
              <a:latin typeface="Arial MT"/>
              <a:cs typeface="Arial MT"/>
            </a:endParaRPr>
          </a:p>
          <a:p>
            <a:pPr marL="683260" marR="5080" lvl="1" indent="-326390">
              <a:lnSpc>
                <a:spcPts val="2380"/>
              </a:lnSpc>
              <a:spcBef>
                <a:spcPts val="520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After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delivery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prior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5" dirty="0">
                <a:latin typeface="Arial MT"/>
                <a:cs typeface="Arial MT"/>
              </a:rPr>
              <a:t>to </a:t>
            </a:r>
            <a:r>
              <a:rPr sz="2200" spc="-5" dirty="0">
                <a:latin typeface="Arial MT"/>
                <a:cs typeface="Arial MT"/>
              </a:rPr>
              <a:t>LE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being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notified,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shack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was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knocked down.</a:t>
            </a:r>
            <a:endParaRPr sz="2200">
              <a:latin typeface="Arial MT"/>
              <a:cs typeface="Arial MT"/>
            </a:endParaRPr>
          </a:p>
          <a:p>
            <a:pPr marL="354965" marR="198120" indent="-342900">
              <a:lnSpc>
                <a:spcPts val="2820"/>
              </a:lnSpc>
              <a:spcBef>
                <a:spcPts val="625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spc="-5" dirty="0">
                <a:latin typeface="Arial MT"/>
                <a:cs typeface="Arial MT"/>
              </a:rPr>
              <a:t>Utilizing </a:t>
            </a:r>
            <a:r>
              <a:rPr sz="2600" dirty="0">
                <a:latin typeface="Arial MT"/>
                <a:cs typeface="Arial MT"/>
              </a:rPr>
              <a:t>Internet Forensics, </a:t>
            </a:r>
            <a:r>
              <a:rPr sz="2600" spc="-5" dirty="0">
                <a:latin typeface="Arial MT"/>
                <a:cs typeface="Arial MT"/>
              </a:rPr>
              <a:t>culprits </a:t>
            </a:r>
            <a:r>
              <a:rPr sz="2600" dirty="0">
                <a:latin typeface="Arial MT"/>
                <a:cs typeface="Arial MT"/>
              </a:rPr>
              <a:t>were </a:t>
            </a:r>
            <a:r>
              <a:rPr sz="2600" spc="-5" dirty="0">
                <a:latin typeface="Arial MT"/>
                <a:cs typeface="Arial MT"/>
              </a:rPr>
              <a:t>identified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and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caught.</a:t>
            </a:r>
            <a:endParaRPr sz="2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729487"/>
            <a:ext cx="783907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335" dirty="0"/>
              <a:t>C</a:t>
            </a:r>
            <a:r>
              <a:rPr sz="3800" spc="-175" dirty="0"/>
              <a:t>o</a:t>
            </a:r>
            <a:r>
              <a:rPr sz="3800" spc="-245" dirty="0"/>
              <a:t>m</a:t>
            </a:r>
            <a:r>
              <a:rPr sz="3800" spc="-175" dirty="0"/>
              <a:t>p</a:t>
            </a:r>
            <a:r>
              <a:rPr sz="3800" spc="-260" dirty="0"/>
              <a:t>u</a:t>
            </a:r>
            <a:r>
              <a:rPr sz="3800" spc="45" dirty="0"/>
              <a:t>t</a:t>
            </a:r>
            <a:r>
              <a:rPr sz="3800" spc="-535" dirty="0"/>
              <a:t>e</a:t>
            </a:r>
            <a:r>
              <a:rPr sz="3800" spc="5" dirty="0"/>
              <a:t>r</a:t>
            </a:r>
            <a:r>
              <a:rPr sz="3800" spc="-5" dirty="0">
                <a:latin typeface="Times New Roman"/>
                <a:cs typeface="Times New Roman"/>
              </a:rPr>
              <a:t> </a:t>
            </a:r>
            <a:r>
              <a:rPr sz="3800" spc="-185" dirty="0"/>
              <a:t>o</a:t>
            </a:r>
            <a:r>
              <a:rPr sz="3800" spc="5" dirty="0"/>
              <a:t>r</a:t>
            </a:r>
            <a:r>
              <a:rPr sz="3800" spc="-5" dirty="0">
                <a:latin typeface="Times New Roman"/>
                <a:cs typeface="Times New Roman"/>
              </a:rPr>
              <a:t> </a:t>
            </a:r>
            <a:r>
              <a:rPr sz="3800" spc="-335" dirty="0"/>
              <a:t>C</a:t>
            </a:r>
            <a:r>
              <a:rPr sz="3800" spc="-175" dirty="0"/>
              <a:t>o</a:t>
            </a:r>
            <a:r>
              <a:rPr sz="3800" spc="-245" dirty="0"/>
              <a:t>mm</a:t>
            </a:r>
            <a:r>
              <a:rPr sz="3800" spc="-260" dirty="0"/>
              <a:t>u</a:t>
            </a:r>
            <a:r>
              <a:rPr sz="3800" spc="-185" dirty="0"/>
              <a:t>n</a:t>
            </a:r>
            <a:r>
              <a:rPr sz="3800" spc="5" dirty="0"/>
              <a:t>i</a:t>
            </a:r>
            <a:r>
              <a:rPr sz="3800" spc="-320" dirty="0"/>
              <a:t>c</a:t>
            </a:r>
            <a:r>
              <a:rPr sz="3800" spc="-575" dirty="0"/>
              <a:t>a</a:t>
            </a:r>
            <a:r>
              <a:rPr sz="3800" spc="45" dirty="0"/>
              <a:t>t</a:t>
            </a:r>
            <a:r>
              <a:rPr sz="3800" spc="5" dirty="0"/>
              <a:t>i</a:t>
            </a:r>
            <a:r>
              <a:rPr sz="3800" spc="-175" dirty="0"/>
              <a:t>on</a:t>
            </a:r>
            <a:r>
              <a:rPr sz="3800" spc="-509" dirty="0"/>
              <a:t>s</a:t>
            </a:r>
            <a:r>
              <a:rPr sz="3800" spc="-5" dirty="0">
                <a:latin typeface="Times New Roman"/>
                <a:cs typeface="Times New Roman"/>
              </a:rPr>
              <a:t> </a:t>
            </a:r>
            <a:r>
              <a:rPr sz="3800" spc="-45" dirty="0"/>
              <a:t>E</a:t>
            </a:r>
            <a:r>
              <a:rPr sz="3800" spc="-114" dirty="0"/>
              <a:t>v</a:t>
            </a:r>
            <a:r>
              <a:rPr sz="3800" spc="5" dirty="0"/>
              <a:t>i</a:t>
            </a:r>
            <a:r>
              <a:rPr sz="3800" spc="-210" dirty="0"/>
              <a:t>d</a:t>
            </a:r>
            <a:r>
              <a:rPr sz="3800" spc="-535" dirty="0"/>
              <a:t>e</a:t>
            </a:r>
            <a:r>
              <a:rPr sz="3800" spc="-175" dirty="0"/>
              <a:t>n</a:t>
            </a:r>
            <a:r>
              <a:rPr sz="3800" spc="-320" dirty="0"/>
              <a:t>c</a:t>
            </a:r>
            <a:r>
              <a:rPr sz="3800" spc="-535" dirty="0"/>
              <a:t>e</a:t>
            </a:r>
            <a:r>
              <a:rPr sz="3800" spc="-725" dirty="0"/>
              <a:t>?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19</a:t>
            </a:fld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1984940"/>
            <a:ext cx="7686040" cy="396240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44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May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have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an</a:t>
            </a:r>
            <a:r>
              <a:rPr sz="3000" spc="-10" dirty="0">
                <a:latin typeface="Arial MT"/>
                <a:cs typeface="Arial MT"/>
              </a:rPr>
              <a:t> international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scope.</a:t>
            </a:r>
            <a:endParaRPr sz="3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650"/>
              </a:spcBef>
              <a:buClr>
                <a:srgbClr val="39822E"/>
              </a:buClr>
              <a:buSzPct val="61538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600" dirty="0">
                <a:latin typeface="Arial MT"/>
                <a:cs typeface="Arial MT"/>
              </a:rPr>
              <a:t>Issues</a:t>
            </a:r>
            <a:endParaRPr sz="2600">
              <a:latin typeface="Arial MT"/>
              <a:cs typeface="Arial MT"/>
            </a:endParaRPr>
          </a:p>
          <a:p>
            <a:pPr marL="1035050" lvl="2" indent="-351155">
              <a:lnSpc>
                <a:spcPct val="100000"/>
              </a:lnSpc>
              <a:spcBef>
                <a:spcPts val="520"/>
              </a:spcBef>
              <a:buClr>
                <a:srgbClr val="CD9A00"/>
              </a:buClr>
              <a:buSzPct val="63636"/>
              <a:buFont typeface="MS UI Gothic"/>
              <a:buChar char="■"/>
              <a:tabLst>
                <a:tab pos="1035050" algn="l"/>
                <a:tab pos="1035685" algn="l"/>
              </a:tabLst>
            </a:pPr>
            <a:r>
              <a:rPr sz="2200" spc="-5" dirty="0">
                <a:latin typeface="Arial MT"/>
                <a:cs typeface="Arial MT"/>
              </a:rPr>
              <a:t>Jurisdictions</a:t>
            </a:r>
            <a:endParaRPr sz="2200">
              <a:latin typeface="Arial MT"/>
              <a:cs typeface="Arial MT"/>
            </a:endParaRPr>
          </a:p>
          <a:p>
            <a:pPr marL="1035050" lvl="2" indent="-351155">
              <a:lnSpc>
                <a:spcPct val="100000"/>
              </a:lnSpc>
              <a:spcBef>
                <a:spcPts val="530"/>
              </a:spcBef>
              <a:buClr>
                <a:srgbClr val="CD9A00"/>
              </a:buClr>
              <a:buSzPct val="63636"/>
              <a:buFont typeface="MS UI Gothic"/>
              <a:buChar char="■"/>
              <a:tabLst>
                <a:tab pos="1035050" algn="l"/>
                <a:tab pos="1035685" algn="l"/>
              </a:tabLst>
            </a:pPr>
            <a:r>
              <a:rPr sz="2200" spc="-5" dirty="0">
                <a:latin typeface="Arial MT"/>
                <a:cs typeface="Arial MT"/>
              </a:rPr>
              <a:t>Time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and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labor</a:t>
            </a:r>
            <a:endParaRPr sz="2200">
              <a:latin typeface="Arial MT"/>
              <a:cs typeface="Arial MT"/>
            </a:endParaRPr>
          </a:p>
          <a:p>
            <a:pPr marL="355600" marR="5080" indent="-343535">
              <a:lnSpc>
                <a:spcPct val="100000"/>
              </a:lnSpc>
              <a:spcBef>
                <a:spcPts val="700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Different laws </a:t>
            </a:r>
            <a:r>
              <a:rPr sz="3000" spc="-10" dirty="0">
                <a:latin typeface="Arial MT"/>
                <a:cs typeface="Arial MT"/>
              </a:rPr>
              <a:t>apply </a:t>
            </a:r>
            <a:r>
              <a:rPr sz="3000" spc="-5" dirty="0">
                <a:latin typeface="Arial MT"/>
                <a:cs typeface="Arial MT"/>
              </a:rPr>
              <a:t>to </a:t>
            </a:r>
            <a:r>
              <a:rPr sz="3000" dirty="0">
                <a:latin typeface="Arial MT"/>
                <a:cs typeface="Arial MT"/>
              </a:rPr>
              <a:t>unread </a:t>
            </a:r>
            <a:r>
              <a:rPr sz="3000" spc="-10" dirty="0">
                <a:latin typeface="Arial MT"/>
                <a:cs typeface="Arial MT"/>
              </a:rPr>
              <a:t>email </a:t>
            </a:r>
            <a:r>
              <a:rPr sz="3000" spc="-5" dirty="0">
                <a:latin typeface="Arial MT"/>
                <a:cs typeface="Arial MT"/>
              </a:rPr>
              <a:t>than to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information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stored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on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a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hard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drive</a:t>
            </a:r>
            <a:endParaRPr sz="3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CD9A00"/>
              </a:buClr>
              <a:buFont typeface="MS UI Gothic"/>
              <a:buChar char="■"/>
            </a:pPr>
            <a:endParaRPr sz="435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Rome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Labs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Case</a:t>
            </a:r>
            <a:r>
              <a:rPr sz="3000" spc="-4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Study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685800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599"/>
                </a:moveTo>
                <a:lnTo>
                  <a:pt x="0" y="0"/>
                </a:lnTo>
                <a:lnTo>
                  <a:pt x="8229599" y="0"/>
                </a:lnTo>
              </a:path>
            </a:pathLst>
          </a:custGeom>
          <a:ln w="19049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4738" y="724915"/>
            <a:ext cx="27857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Methodology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3139" y="2011780"/>
            <a:ext cx="7894320" cy="43160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600" dirty="0">
                <a:latin typeface="Arial MT"/>
                <a:cs typeface="Arial MT"/>
              </a:rPr>
              <a:t>ACPO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Guidelines</a:t>
            </a:r>
            <a:endParaRPr sz="2600">
              <a:latin typeface="Arial MT"/>
              <a:cs typeface="Arial MT"/>
            </a:endParaRPr>
          </a:p>
          <a:p>
            <a:pPr marL="447040" indent="-434340">
              <a:lnSpc>
                <a:spcPct val="100000"/>
              </a:lnSpc>
              <a:spcBef>
                <a:spcPts val="31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446405" algn="l"/>
                <a:tab pos="447040" algn="l"/>
              </a:tabLst>
            </a:pPr>
            <a:r>
              <a:rPr sz="2600" dirty="0">
                <a:latin typeface="Arial MT"/>
                <a:cs typeface="Arial MT"/>
              </a:rPr>
              <a:t>Principle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1</a:t>
            </a:r>
            <a:endParaRPr sz="2600">
              <a:latin typeface="Arial MT"/>
              <a:cs typeface="Arial MT"/>
            </a:endParaRPr>
          </a:p>
          <a:p>
            <a:pPr marL="683260" marR="64135" lvl="1" indent="-326390">
              <a:lnSpc>
                <a:spcPts val="2380"/>
              </a:lnSpc>
              <a:spcBef>
                <a:spcPts val="555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760730" algn="l"/>
                <a:tab pos="761365" algn="l"/>
              </a:tabLst>
            </a:pPr>
            <a:r>
              <a:rPr dirty="0"/>
              <a:t>	</a:t>
            </a:r>
            <a:r>
              <a:rPr sz="2200" spc="-5" dirty="0">
                <a:latin typeface="Arial MT"/>
                <a:cs typeface="Arial MT"/>
              </a:rPr>
              <a:t>No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action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taken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by</a:t>
            </a:r>
            <a:r>
              <a:rPr sz="2200" dirty="0">
                <a:latin typeface="Arial MT"/>
                <a:cs typeface="Arial MT"/>
              </a:rPr>
              <a:t> officers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or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their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agents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should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change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data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held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on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computer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or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other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media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which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may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subsequently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be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relied</a:t>
            </a:r>
            <a:r>
              <a:rPr sz="2200" dirty="0">
                <a:latin typeface="Arial MT"/>
                <a:cs typeface="Arial MT"/>
              </a:rPr>
              <a:t> upon </a:t>
            </a:r>
            <a:r>
              <a:rPr sz="2200" spc="-5" dirty="0">
                <a:latin typeface="Arial MT"/>
                <a:cs typeface="Arial MT"/>
              </a:rPr>
              <a:t>in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court.</a:t>
            </a:r>
            <a:endParaRPr sz="22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39822E"/>
              </a:buClr>
              <a:buFont typeface="MS UI Gothic"/>
              <a:buChar char="❑"/>
            </a:pPr>
            <a:endParaRPr sz="3200">
              <a:latin typeface="Arial MT"/>
              <a:cs typeface="Arial MT"/>
            </a:endParaRPr>
          </a:p>
          <a:p>
            <a:pPr marL="447040" indent="-434340">
              <a:lnSpc>
                <a:spcPct val="100000"/>
              </a:lnSpc>
              <a:buClr>
                <a:srgbClr val="CD9A00"/>
              </a:buClr>
              <a:buSzPct val="65384"/>
              <a:buFont typeface="MS UI Gothic"/>
              <a:buChar char="■"/>
              <a:tabLst>
                <a:tab pos="446405" algn="l"/>
                <a:tab pos="447040" algn="l"/>
              </a:tabLst>
            </a:pPr>
            <a:r>
              <a:rPr sz="2600" dirty="0">
                <a:latin typeface="Arial MT"/>
                <a:cs typeface="Arial MT"/>
              </a:rPr>
              <a:t>Principle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2</a:t>
            </a:r>
            <a:endParaRPr sz="2600">
              <a:latin typeface="Arial MT"/>
              <a:cs typeface="Arial MT"/>
            </a:endParaRPr>
          </a:p>
          <a:p>
            <a:pPr marL="682625" marR="5080" lvl="1" indent="-326390">
              <a:lnSpc>
                <a:spcPts val="2380"/>
              </a:lnSpc>
              <a:spcBef>
                <a:spcPts val="555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760730" algn="l"/>
                <a:tab pos="761365" algn="l"/>
              </a:tabLst>
            </a:pPr>
            <a:r>
              <a:rPr dirty="0"/>
              <a:t>	</a:t>
            </a:r>
            <a:r>
              <a:rPr sz="2200" dirty="0">
                <a:latin typeface="Arial MT"/>
                <a:cs typeface="Arial MT"/>
              </a:rPr>
              <a:t>In </a:t>
            </a:r>
            <a:r>
              <a:rPr sz="2200" spc="-5" dirty="0">
                <a:latin typeface="Arial MT"/>
                <a:cs typeface="Arial MT"/>
              </a:rPr>
              <a:t>exceptional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circumstances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where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person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finds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it 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necessary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5" dirty="0">
                <a:latin typeface="Arial MT"/>
                <a:cs typeface="Arial MT"/>
              </a:rPr>
              <a:t>to</a:t>
            </a:r>
            <a:r>
              <a:rPr sz="2200" dirty="0">
                <a:latin typeface="Arial MT"/>
                <a:cs typeface="Arial MT"/>
              </a:rPr>
              <a:t> access </a:t>
            </a:r>
            <a:r>
              <a:rPr sz="2200" spc="-5" dirty="0">
                <a:latin typeface="Arial MT"/>
                <a:cs typeface="Arial MT"/>
              </a:rPr>
              <a:t>original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data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held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on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</a:t>
            </a:r>
            <a:r>
              <a:rPr sz="2200" dirty="0">
                <a:latin typeface="Arial MT"/>
                <a:cs typeface="Arial MT"/>
              </a:rPr>
              <a:t> target 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computer</a:t>
            </a:r>
            <a:r>
              <a:rPr sz="2200" dirty="0">
                <a:latin typeface="Arial MT"/>
                <a:cs typeface="Arial MT"/>
              </a:rPr>
              <a:t> that </a:t>
            </a:r>
            <a:r>
              <a:rPr sz="2200" spc="-5" dirty="0">
                <a:latin typeface="Arial MT"/>
                <a:cs typeface="Arial MT"/>
              </a:rPr>
              <a:t>person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must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be</a:t>
            </a:r>
            <a:r>
              <a:rPr sz="2200" dirty="0">
                <a:latin typeface="Arial MT"/>
                <a:cs typeface="Arial MT"/>
              </a:rPr>
              <a:t> competent to </a:t>
            </a:r>
            <a:r>
              <a:rPr sz="2200" spc="-5" dirty="0">
                <a:latin typeface="Arial MT"/>
                <a:cs typeface="Arial MT"/>
              </a:rPr>
              <a:t>do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so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dirty="0">
                <a:latin typeface="Arial MT"/>
                <a:cs typeface="Arial MT"/>
              </a:rPr>
              <a:t> to 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give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evidence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explaining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relevance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implications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their </a:t>
            </a:r>
            <a:r>
              <a:rPr sz="2200" dirty="0">
                <a:latin typeface="Arial MT"/>
                <a:cs typeface="Arial MT"/>
              </a:rPr>
              <a:t>actions.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6394193"/>
            <a:ext cx="82550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52445" algn="l"/>
              </a:tabLst>
            </a:pPr>
            <a:r>
              <a:rPr sz="1400" i="1" u="heavy" dirty="0"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 	</a:t>
            </a:r>
            <a:r>
              <a:rPr sz="1400" i="1" u="heavy" spc="-5" dirty="0"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For</a:t>
            </a:r>
            <a:r>
              <a:rPr sz="1400" i="1" u="heavy" spc="-10" dirty="0"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 </a:t>
            </a:r>
            <a:r>
              <a:rPr sz="1400" i="1" u="heavy" spc="-5" dirty="0"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further</a:t>
            </a:r>
            <a:r>
              <a:rPr sz="1400" i="1" u="heavy" spc="-10" dirty="0"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 information,</a:t>
            </a:r>
            <a:r>
              <a:rPr sz="1400" i="1" u="heavy" spc="5" dirty="0"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 </a:t>
            </a:r>
            <a:r>
              <a:rPr sz="1400" i="1" u="heavy" spc="-5" dirty="0"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consult</a:t>
            </a:r>
            <a:r>
              <a:rPr sz="1400" i="1" u="heavy" dirty="0"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 </a:t>
            </a:r>
            <a:r>
              <a:rPr sz="1400" i="1" u="heavy" spc="-5" dirty="0"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the</a:t>
            </a:r>
            <a:r>
              <a:rPr sz="1400" i="1" u="heavy" spc="10" dirty="0"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 </a:t>
            </a:r>
            <a:r>
              <a:rPr sz="1400" i="1" u="heavy" spc="-5" dirty="0"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ACPO</a:t>
            </a:r>
            <a:r>
              <a:rPr sz="1400" i="1" u="heavy" dirty="0"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 </a:t>
            </a:r>
            <a:r>
              <a:rPr sz="1400" i="1" u="heavy" spc="-5" dirty="0"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Good</a:t>
            </a:r>
            <a:r>
              <a:rPr sz="1400" i="1" u="heavy" spc="10" dirty="0"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 </a:t>
            </a:r>
            <a:r>
              <a:rPr sz="1400" i="1" u="heavy" spc="-5" dirty="0"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Practices Guide.</a:t>
            </a:r>
            <a:r>
              <a:rPr sz="1400" i="1" u="heavy" spc="-45" dirty="0"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 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685800"/>
            <a:ext cx="1429511" cy="14478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2</a:t>
            </a:fld>
            <a:endParaRPr spc="-10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724915"/>
            <a:ext cx="347789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Digital</a:t>
            </a:r>
            <a:r>
              <a:rPr spc="-110" dirty="0"/>
              <a:t> </a:t>
            </a:r>
            <a:r>
              <a:rPr spc="-270" dirty="0"/>
              <a:t>Evidence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20</a:t>
            </a:fld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2082799"/>
            <a:ext cx="3727450" cy="1364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99800"/>
              </a:lnSpc>
              <a:spcBef>
                <a:spcPts val="100"/>
              </a:spcBef>
              <a:buClr>
                <a:srgbClr val="CD9A00"/>
              </a:buClr>
              <a:buSzPct val="6363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200" spc="-5" dirty="0">
                <a:latin typeface="Arial MT"/>
                <a:cs typeface="Arial MT"/>
              </a:rPr>
              <a:t>Digital evidence must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be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authentic and must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be </a:t>
            </a:r>
            <a:r>
              <a:rPr sz="2200" dirty="0">
                <a:latin typeface="Arial MT"/>
                <a:cs typeface="Arial MT"/>
              </a:rPr>
              <a:t>able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 </a:t>
            </a:r>
            <a:r>
              <a:rPr sz="2200" spc="-5" dirty="0">
                <a:latin typeface="Arial MT"/>
                <a:cs typeface="Arial MT"/>
              </a:rPr>
              <a:t>be proven </a:t>
            </a:r>
            <a:r>
              <a:rPr sz="2200" dirty="0">
                <a:latin typeface="Arial MT"/>
                <a:cs typeface="Arial MT"/>
              </a:rPr>
              <a:t>that it </a:t>
            </a:r>
            <a:r>
              <a:rPr sz="2200" spc="-5" dirty="0">
                <a:latin typeface="Arial MT"/>
                <a:cs typeface="Arial MT"/>
              </a:rPr>
              <a:t>has </a:t>
            </a:r>
            <a:r>
              <a:rPr sz="2200" dirty="0">
                <a:latin typeface="Arial MT"/>
                <a:cs typeface="Arial MT"/>
              </a:rPr>
              <a:t>not </a:t>
            </a:r>
            <a:r>
              <a:rPr sz="2200" spc="-6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been modified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D9A00"/>
              </a:buClr>
              <a:buSzPct val="6363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pc="-5" dirty="0"/>
              <a:t>Evidence</a:t>
            </a:r>
            <a:r>
              <a:rPr spc="-15" dirty="0"/>
              <a:t> </a:t>
            </a:r>
            <a:r>
              <a:rPr spc="-5" dirty="0"/>
              <a:t>Life</a:t>
            </a:r>
            <a:r>
              <a:rPr spc="-15" dirty="0"/>
              <a:t> </a:t>
            </a:r>
            <a:r>
              <a:rPr spc="-5" dirty="0"/>
              <a:t>Cycle</a:t>
            </a:r>
          </a:p>
          <a:p>
            <a:pPr marL="683260" marR="798830" lvl="1" indent="-326390">
              <a:lnSpc>
                <a:spcPts val="2630"/>
              </a:lnSpc>
              <a:spcBef>
                <a:spcPts val="625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Discovery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and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recognition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440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Protection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515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Recording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530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Collection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530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Identification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515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Preservation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525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Transportation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520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Presentation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court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525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Return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owner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724915"/>
            <a:ext cx="51003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E</a:t>
            </a:r>
            <a:r>
              <a:rPr spc="-135" dirty="0"/>
              <a:t>v</a:t>
            </a:r>
            <a:r>
              <a:rPr dirty="0"/>
              <a:t>i</a:t>
            </a:r>
            <a:r>
              <a:rPr spc="-240" dirty="0"/>
              <a:t>d</a:t>
            </a:r>
            <a:r>
              <a:rPr spc="-590" dirty="0"/>
              <a:t>e</a:t>
            </a:r>
            <a:r>
              <a:rPr spc="-190" dirty="0"/>
              <a:t>n</a:t>
            </a:r>
            <a:r>
              <a:rPr spc="-355" dirty="0"/>
              <a:t>c</a:t>
            </a:r>
            <a:r>
              <a:rPr spc="-585" dirty="0"/>
              <a:t>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385" dirty="0"/>
              <a:t>C</a:t>
            </a:r>
            <a:r>
              <a:rPr spc="-190" dirty="0"/>
              <a:t>h</a:t>
            </a:r>
            <a:r>
              <a:rPr spc="-640" dirty="0"/>
              <a:t>a</a:t>
            </a:r>
            <a:r>
              <a:rPr dirty="0"/>
              <a:t>r</a:t>
            </a:r>
            <a:r>
              <a:rPr spc="-640" dirty="0"/>
              <a:t>a</a:t>
            </a:r>
            <a:r>
              <a:rPr spc="-355" dirty="0"/>
              <a:t>c</a:t>
            </a:r>
            <a:r>
              <a:rPr spc="50" dirty="0"/>
              <a:t>t</a:t>
            </a:r>
            <a:r>
              <a:rPr spc="-590" dirty="0"/>
              <a:t>e</a:t>
            </a:r>
            <a:r>
              <a:rPr dirty="0"/>
              <a:t>ri</a:t>
            </a:r>
            <a:r>
              <a:rPr spc="-570" dirty="0"/>
              <a:t>s</a:t>
            </a:r>
            <a:r>
              <a:rPr spc="50" dirty="0"/>
              <a:t>t</a:t>
            </a:r>
            <a:r>
              <a:rPr dirty="0"/>
              <a:t>i</a:t>
            </a:r>
            <a:r>
              <a:rPr spc="-355" dirty="0"/>
              <a:t>c</a:t>
            </a:r>
            <a:r>
              <a:rPr spc="-570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21</a:t>
            </a:fld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1984940"/>
            <a:ext cx="8053705" cy="3596004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44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Sufficient,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reliable,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and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relevant</a:t>
            </a:r>
            <a:endParaRPr sz="3000">
              <a:latin typeface="Arial MT"/>
              <a:cs typeface="Arial MT"/>
            </a:endParaRPr>
          </a:p>
          <a:p>
            <a:pPr marL="683260" marR="5080" lvl="1" indent="-326390">
              <a:lnSpc>
                <a:spcPct val="100200"/>
              </a:lnSpc>
              <a:spcBef>
                <a:spcPts val="645"/>
              </a:spcBef>
              <a:buClr>
                <a:srgbClr val="39822E"/>
              </a:buClr>
              <a:buSzPct val="61538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600" dirty="0">
                <a:latin typeface="Arial MT"/>
                <a:cs typeface="Arial MT"/>
              </a:rPr>
              <a:t>Sufficient means </a:t>
            </a:r>
            <a:r>
              <a:rPr sz="2600" spc="-5" dirty="0">
                <a:latin typeface="Arial MT"/>
                <a:cs typeface="Arial MT"/>
              </a:rPr>
              <a:t>it must </a:t>
            </a:r>
            <a:r>
              <a:rPr sz="2600" dirty="0">
                <a:latin typeface="Arial MT"/>
                <a:cs typeface="Arial MT"/>
              </a:rPr>
              <a:t>be persuasive enough </a:t>
            </a:r>
            <a:r>
              <a:rPr sz="2600" spc="-5" dirty="0">
                <a:latin typeface="Arial MT"/>
                <a:cs typeface="Arial MT"/>
              </a:rPr>
              <a:t>to 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convince </a:t>
            </a:r>
            <a:r>
              <a:rPr sz="2600" dirty="0">
                <a:latin typeface="Arial MT"/>
                <a:cs typeface="Arial MT"/>
              </a:rPr>
              <a:t>a reasonable person of the validity of the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findings.</a:t>
            </a:r>
            <a:endParaRPr sz="2600">
              <a:latin typeface="Arial MT"/>
              <a:cs typeface="Arial MT"/>
            </a:endParaRPr>
          </a:p>
          <a:p>
            <a:pPr marL="683260" marR="1350645" lvl="1" indent="-326390">
              <a:lnSpc>
                <a:spcPct val="100000"/>
              </a:lnSpc>
              <a:spcBef>
                <a:spcPts val="625"/>
              </a:spcBef>
              <a:buClr>
                <a:srgbClr val="39822E"/>
              </a:buClr>
              <a:buSzPct val="61538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600" dirty="0">
                <a:latin typeface="Arial MT"/>
                <a:cs typeface="Arial MT"/>
              </a:rPr>
              <a:t>Reliable,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or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competent,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means</a:t>
            </a:r>
            <a:r>
              <a:rPr sz="2600" spc="-5" dirty="0">
                <a:latin typeface="Arial MT"/>
                <a:cs typeface="Arial MT"/>
              </a:rPr>
              <a:t> it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must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be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consistent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with</a:t>
            </a:r>
            <a:r>
              <a:rPr sz="2600" spc="-5" dirty="0">
                <a:latin typeface="Arial MT"/>
                <a:cs typeface="Arial MT"/>
              </a:rPr>
              <a:t> fact.</a:t>
            </a:r>
            <a:endParaRPr sz="2600">
              <a:latin typeface="Arial MT"/>
              <a:cs typeface="Arial MT"/>
            </a:endParaRPr>
          </a:p>
          <a:p>
            <a:pPr marL="683260" marR="448309" lvl="1" indent="-326390">
              <a:lnSpc>
                <a:spcPct val="100000"/>
              </a:lnSpc>
              <a:spcBef>
                <a:spcPts val="635"/>
              </a:spcBef>
              <a:buClr>
                <a:srgbClr val="39822E"/>
              </a:buClr>
              <a:buSzPct val="61538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600" dirty="0">
                <a:latin typeface="Arial MT"/>
                <a:cs typeface="Arial MT"/>
              </a:rPr>
              <a:t>Relevant means </a:t>
            </a:r>
            <a:r>
              <a:rPr sz="2600" spc="-5" dirty="0">
                <a:latin typeface="Arial MT"/>
                <a:cs typeface="Arial MT"/>
              </a:rPr>
              <a:t>it must </a:t>
            </a:r>
            <a:r>
              <a:rPr sz="2600" dirty="0">
                <a:latin typeface="Arial MT"/>
                <a:cs typeface="Arial MT"/>
              </a:rPr>
              <a:t>have a reasonable and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sensible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relationship to </a:t>
            </a:r>
            <a:r>
              <a:rPr sz="2600" dirty="0">
                <a:latin typeface="Arial MT"/>
                <a:cs typeface="Arial MT"/>
              </a:rPr>
              <a:t>the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findings.</a:t>
            </a:r>
            <a:endParaRPr sz="2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724915"/>
            <a:ext cx="38004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9" dirty="0"/>
              <a:t>R</a:t>
            </a:r>
            <a:r>
              <a:rPr spc="-285" dirty="0"/>
              <a:t>u</a:t>
            </a:r>
            <a:r>
              <a:rPr dirty="0"/>
              <a:t>l</a:t>
            </a:r>
            <a:r>
              <a:rPr spc="-590" dirty="0"/>
              <a:t>e</a:t>
            </a:r>
            <a:r>
              <a:rPr spc="-570" dirty="0"/>
              <a:t>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204" dirty="0"/>
              <a:t>o</a:t>
            </a:r>
            <a:r>
              <a:rPr spc="190" dirty="0"/>
              <a:t>f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5" dirty="0"/>
              <a:t>E</a:t>
            </a:r>
            <a:r>
              <a:rPr spc="-135" dirty="0"/>
              <a:t>v</a:t>
            </a:r>
            <a:r>
              <a:rPr dirty="0"/>
              <a:t>i</a:t>
            </a:r>
            <a:r>
              <a:rPr spc="-240" dirty="0"/>
              <a:t>d</a:t>
            </a:r>
            <a:r>
              <a:rPr spc="-590" dirty="0"/>
              <a:t>e</a:t>
            </a:r>
            <a:r>
              <a:rPr spc="-190" dirty="0"/>
              <a:t>n</a:t>
            </a:r>
            <a:r>
              <a:rPr spc="-355" dirty="0"/>
              <a:t>c</a:t>
            </a:r>
            <a:r>
              <a:rPr spc="-585" dirty="0"/>
              <a:t>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22</a:t>
            </a:fld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2017266"/>
            <a:ext cx="7689850" cy="3484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spc="-5" dirty="0">
                <a:latin typeface="Arial MT"/>
                <a:cs typeface="Arial MT"/>
              </a:rPr>
              <a:t>Distinguish </a:t>
            </a:r>
            <a:r>
              <a:rPr sz="2600" dirty="0">
                <a:latin typeface="Arial MT"/>
                <a:cs typeface="Arial MT"/>
              </a:rPr>
              <a:t>between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hearsay and direct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evidence</a:t>
            </a:r>
            <a:endParaRPr sz="2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Require</a:t>
            </a:r>
            <a:r>
              <a:rPr sz="2600" spc="-5" dirty="0">
                <a:latin typeface="Arial MT"/>
                <a:cs typeface="Arial MT"/>
              </a:rPr>
              <a:t> proof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of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authenticity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and integrity</a:t>
            </a:r>
            <a:endParaRPr sz="2600">
              <a:latin typeface="Arial MT"/>
              <a:cs typeface="Arial MT"/>
            </a:endParaRPr>
          </a:p>
          <a:p>
            <a:pPr marL="683260" lvl="1" indent="-326390">
              <a:lnSpc>
                <a:spcPts val="2640"/>
              </a:lnSpc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Chain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custody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requires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that:</a:t>
            </a:r>
            <a:endParaRPr sz="2200">
              <a:latin typeface="Arial MT"/>
              <a:cs typeface="Arial MT"/>
            </a:endParaRPr>
          </a:p>
          <a:p>
            <a:pPr marL="1035050" lvl="2" indent="-351155">
              <a:lnSpc>
                <a:spcPts val="2400"/>
              </a:lnSpc>
              <a:buClr>
                <a:srgbClr val="CD9A00"/>
              </a:buClr>
              <a:buSzPct val="65000"/>
              <a:buFont typeface="MS UI Gothic"/>
              <a:buChar char="■"/>
              <a:tabLst>
                <a:tab pos="1035050" algn="l"/>
                <a:tab pos="1035685" algn="l"/>
              </a:tabLst>
            </a:pPr>
            <a:r>
              <a:rPr sz="2000" dirty="0">
                <a:latin typeface="Arial MT"/>
                <a:cs typeface="Arial MT"/>
              </a:rPr>
              <a:t>No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information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has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been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added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changed</a:t>
            </a:r>
            <a:endParaRPr sz="2000">
              <a:latin typeface="Arial MT"/>
              <a:cs typeface="Arial MT"/>
            </a:endParaRPr>
          </a:p>
          <a:p>
            <a:pPr marL="1035050" lvl="2" indent="-351155">
              <a:lnSpc>
                <a:spcPct val="100000"/>
              </a:lnSpc>
              <a:buClr>
                <a:srgbClr val="CD9A00"/>
              </a:buClr>
              <a:buSzPct val="65000"/>
              <a:buFont typeface="MS UI Gothic"/>
              <a:buChar char="■"/>
              <a:tabLst>
                <a:tab pos="1035050" algn="l"/>
                <a:tab pos="1035685" algn="l"/>
              </a:tabLst>
            </a:pPr>
            <a:r>
              <a:rPr sz="2000" spc="5" dirty="0">
                <a:latin typeface="Arial MT"/>
                <a:cs typeface="Arial MT"/>
              </a:rPr>
              <a:t>A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complete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copy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was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made</a:t>
            </a:r>
            <a:endParaRPr sz="2000">
              <a:latin typeface="Arial MT"/>
              <a:cs typeface="Arial MT"/>
            </a:endParaRPr>
          </a:p>
          <a:p>
            <a:pPr marL="1035050" lvl="2" indent="-351155">
              <a:lnSpc>
                <a:spcPct val="100000"/>
              </a:lnSpc>
              <a:buClr>
                <a:srgbClr val="CD9A00"/>
              </a:buClr>
              <a:buSzPct val="65000"/>
              <a:buFont typeface="MS UI Gothic"/>
              <a:buChar char="■"/>
              <a:tabLst>
                <a:tab pos="1035050" algn="l"/>
                <a:tab pos="1035685" algn="l"/>
              </a:tabLst>
            </a:pPr>
            <a:r>
              <a:rPr sz="2000" spc="5" dirty="0">
                <a:latin typeface="Arial MT"/>
                <a:cs typeface="Arial MT"/>
              </a:rPr>
              <a:t>A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reliable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copying process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used</a:t>
            </a:r>
            <a:endParaRPr sz="2000">
              <a:latin typeface="Arial MT"/>
              <a:cs typeface="Arial MT"/>
            </a:endParaRPr>
          </a:p>
          <a:p>
            <a:pPr marL="1035050" lvl="2" indent="-351155">
              <a:lnSpc>
                <a:spcPct val="100000"/>
              </a:lnSpc>
              <a:buClr>
                <a:srgbClr val="CD9A00"/>
              </a:buClr>
              <a:buSzPct val="65000"/>
              <a:buFont typeface="MS UI Gothic"/>
              <a:buChar char="■"/>
              <a:tabLst>
                <a:tab pos="1035050" algn="l"/>
                <a:tab pos="1035685" algn="l"/>
              </a:tabLst>
            </a:pPr>
            <a:r>
              <a:rPr sz="2000" spc="-5" dirty="0">
                <a:latin typeface="Arial MT"/>
                <a:cs typeface="Arial MT"/>
              </a:rPr>
              <a:t>All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media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was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secured.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spc="-5" dirty="0">
                <a:latin typeface="Arial MT"/>
                <a:cs typeface="Arial MT"/>
              </a:rPr>
              <a:t>Message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Digest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demonstrates </a:t>
            </a:r>
            <a:r>
              <a:rPr sz="2600" spc="-5" dirty="0">
                <a:latin typeface="Arial MT"/>
                <a:cs typeface="Arial MT"/>
              </a:rPr>
              <a:t>integrity</a:t>
            </a:r>
            <a:endParaRPr sz="2600">
              <a:latin typeface="Arial MT"/>
              <a:cs typeface="Arial MT"/>
            </a:endParaRPr>
          </a:p>
          <a:p>
            <a:pPr marL="354965" marR="5080" indent="-342900">
              <a:lnSpc>
                <a:spcPct val="80000"/>
              </a:lnSpc>
              <a:spcBef>
                <a:spcPts val="635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Digital </a:t>
            </a:r>
            <a:r>
              <a:rPr sz="2600" spc="-5" dirty="0">
                <a:latin typeface="Arial MT"/>
                <a:cs typeface="Arial MT"/>
              </a:rPr>
              <a:t>Signature </a:t>
            </a:r>
            <a:r>
              <a:rPr sz="2600" dirty="0">
                <a:latin typeface="Arial MT"/>
                <a:cs typeface="Arial MT"/>
              </a:rPr>
              <a:t>demonstrates authentication and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non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repudiation</a:t>
            </a:r>
            <a:endParaRPr sz="2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724915"/>
            <a:ext cx="40049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E</a:t>
            </a:r>
            <a:r>
              <a:rPr spc="-135" dirty="0"/>
              <a:t>v</a:t>
            </a:r>
            <a:r>
              <a:rPr dirty="0"/>
              <a:t>i</a:t>
            </a:r>
            <a:r>
              <a:rPr spc="-240" dirty="0"/>
              <a:t>d</a:t>
            </a:r>
            <a:r>
              <a:rPr spc="-590" dirty="0"/>
              <a:t>e</a:t>
            </a:r>
            <a:r>
              <a:rPr spc="-190" dirty="0"/>
              <a:t>n</a:t>
            </a:r>
            <a:r>
              <a:rPr spc="-355" dirty="0"/>
              <a:t>c</a:t>
            </a:r>
            <a:r>
              <a:rPr spc="-585" dirty="0"/>
              <a:t>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155" dirty="0"/>
              <a:t>H</a:t>
            </a:r>
            <a:r>
              <a:rPr spc="-640" dirty="0"/>
              <a:t>a</a:t>
            </a:r>
            <a:r>
              <a:rPr spc="-204" dirty="0"/>
              <a:t>n</a:t>
            </a:r>
            <a:r>
              <a:rPr spc="-240" dirty="0"/>
              <a:t>d</a:t>
            </a:r>
            <a:r>
              <a:rPr dirty="0"/>
              <a:t>li</a:t>
            </a:r>
            <a:r>
              <a:rPr spc="-190" dirty="0"/>
              <a:t>n</a:t>
            </a:r>
            <a:r>
              <a:rPr spc="-455" dirty="0"/>
              <a:t>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23</a:t>
            </a:fld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2050795"/>
            <a:ext cx="7942580" cy="305625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55600" marR="5080" indent="-343535">
              <a:lnSpc>
                <a:spcPts val="2810"/>
              </a:lnSpc>
              <a:spcBef>
                <a:spcPts val="455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spc="-5" dirty="0">
                <a:latin typeface="Arial MT"/>
                <a:cs typeface="Arial MT"/>
              </a:rPr>
              <a:t>If </a:t>
            </a:r>
            <a:r>
              <a:rPr sz="2600" dirty="0">
                <a:latin typeface="Arial MT"/>
                <a:cs typeface="Arial MT"/>
              </a:rPr>
              <a:t>evidence is handled improperly, </a:t>
            </a:r>
            <a:r>
              <a:rPr sz="2600" spc="-5" dirty="0">
                <a:latin typeface="Arial MT"/>
                <a:cs typeface="Arial MT"/>
              </a:rPr>
              <a:t>investigation </a:t>
            </a:r>
            <a:r>
              <a:rPr sz="2600" dirty="0">
                <a:latin typeface="Arial MT"/>
                <a:cs typeface="Arial MT"/>
              </a:rPr>
              <a:t>may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be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comprised.</a:t>
            </a:r>
            <a:endParaRPr sz="2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65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spc="5" dirty="0">
                <a:latin typeface="Arial MT"/>
                <a:cs typeface="Arial MT"/>
              </a:rPr>
              <a:t>A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documented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chain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of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custody</a:t>
            </a:r>
            <a:r>
              <a:rPr sz="2600" spc="-5" dirty="0">
                <a:latin typeface="Arial MT"/>
                <a:cs typeface="Arial MT"/>
              </a:rPr>
              <a:t> must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include:</a:t>
            </a:r>
            <a:endParaRPr sz="2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59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Who collected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5" dirty="0">
                <a:latin typeface="Arial MT"/>
                <a:cs typeface="Arial MT"/>
              </a:rPr>
              <a:t> evidence?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60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How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where?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54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Who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took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possession?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65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How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was </a:t>
            </a:r>
            <a:r>
              <a:rPr sz="2200" dirty="0">
                <a:latin typeface="Arial MT"/>
                <a:cs typeface="Arial MT"/>
              </a:rPr>
              <a:t>it</a:t>
            </a:r>
            <a:r>
              <a:rPr sz="2200" spc="-5" dirty="0">
                <a:latin typeface="Arial MT"/>
                <a:cs typeface="Arial MT"/>
              </a:rPr>
              <a:t> stored and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protected?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60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Who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took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it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out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storage?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7251" y="724915"/>
            <a:ext cx="64065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5" dirty="0"/>
              <a:t>C</a:t>
            </a:r>
            <a:r>
              <a:rPr spc="-190" dirty="0"/>
              <a:t>o</a:t>
            </a:r>
            <a:r>
              <a:rPr spc="-275" dirty="0"/>
              <a:t>m</a:t>
            </a:r>
            <a:r>
              <a:rPr spc="-260" dirty="0"/>
              <a:t>m</a:t>
            </a:r>
            <a:r>
              <a:rPr spc="-204" dirty="0"/>
              <a:t>o</a:t>
            </a:r>
            <a:r>
              <a:rPr spc="-190" dirty="0"/>
              <a:t>n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55" dirty="0"/>
              <a:t>E</a:t>
            </a:r>
            <a:r>
              <a:rPr spc="-190" dirty="0"/>
              <a:t>n</a:t>
            </a:r>
            <a:r>
              <a:rPr spc="50" dirty="0"/>
              <a:t>t</a:t>
            </a:r>
            <a:r>
              <a:rPr spc="-590" dirty="0"/>
              <a:t>e</a:t>
            </a:r>
            <a:r>
              <a:rPr spc="-15" dirty="0"/>
              <a:t>r</a:t>
            </a:r>
            <a:r>
              <a:rPr spc="-204" dirty="0"/>
              <a:t>p</a:t>
            </a:r>
            <a:r>
              <a:rPr dirty="0"/>
              <a:t>ri</a:t>
            </a:r>
            <a:r>
              <a:rPr spc="-570" dirty="0"/>
              <a:t>s</a:t>
            </a:r>
            <a:r>
              <a:rPr spc="-585" dirty="0"/>
              <a:t>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440" dirty="0"/>
              <a:t>P</a:t>
            </a:r>
            <a:r>
              <a:rPr spc="-15" dirty="0"/>
              <a:t>r</a:t>
            </a:r>
            <a:r>
              <a:rPr spc="-204" dirty="0"/>
              <a:t>o</a:t>
            </a:r>
            <a:r>
              <a:rPr spc="-190" dirty="0"/>
              <a:t>b</a:t>
            </a:r>
            <a:r>
              <a:rPr dirty="0"/>
              <a:t>l</a:t>
            </a:r>
            <a:r>
              <a:rPr spc="-590" dirty="0"/>
              <a:t>e</a:t>
            </a:r>
            <a:r>
              <a:rPr spc="-260" dirty="0"/>
              <a:t>m</a:t>
            </a:r>
            <a:r>
              <a:rPr spc="-570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24</a:t>
            </a:fld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2013567"/>
            <a:ext cx="6947534" cy="35433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95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spc="5" dirty="0">
                <a:latin typeface="Arial MT"/>
                <a:cs typeface="Arial MT"/>
              </a:rPr>
              <a:t>No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established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incident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response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team.</a:t>
            </a:r>
            <a:endParaRPr sz="2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45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Evidence compromised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while</a:t>
            </a:r>
            <a:r>
              <a:rPr sz="2200" dirty="0">
                <a:latin typeface="Arial MT"/>
                <a:cs typeface="Arial MT"/>
              </a:rPr>
              <a:t> gathered</a:t>
            </a:r>
            <a:endParaRPr sz="2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spc="5" dirty="0">
                <a:latin typeface="Arial MT"/>
                <a:cs typeface="Arial MT"/>
              </a:rPr>
              <a:t>No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established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incident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response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policies</a:t>
            </a:r>
            <a:endParaRPr sz="2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45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Evidence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may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compromised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prior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gathering</a:t>
            </a:r>
            <a:endParaRPr sz="2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34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Inappropriate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methodology</a:t>
            </a:r>
            <a:endParaRPr sz="2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54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Peer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review</a:t>
            </a:r>
            <a:endParaRPr sz="2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Broken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chain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of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custody</a:t>
            </a:r>
            <a:endParaRPr sz="2600">
              <a:latin typeface="Arial MT"/>
              <a:cs typeface="Arial MT"/>
            </a:endParaRPr>
          </a:p>
          <a:p>
            <a:pPr marL="683260" marR="5080" lvl="1" indent="-326390">
              <a:lnSpc>
                <a:spcPts val="2380"/>
              </a:lnSpc>
              <a:spcBef>
                <a:spcPts val="550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Appropriate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evidence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was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gathered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but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can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not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be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presented in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court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724915"/>
            <a:ext cx="70008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0" dirty="0"/>
              <a:t>W</a:t>
            </a:r>
            <a:r>
              <a:rPr spc="-190" dirty="0"/>
              <a:t>ho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45" dirty="0"/>
              <a:t>G</a:t>
            </a:r>
            <a:r>
              <a:rPr spc="-640" dirty="0"/>
              <a:t>a</a:t>
            </a:r>
            <a:r>
              <a:rPr spc="50" dirty="0"/>
              <a:t>t</a:t>
            </a:r>
            <a:r>
              <a:rPr spc="-190" dirty="0"/>
              <a:t>h</a:t>
            </a:r>
            <a:r>
              <a:rPr spc="-590" dirty="0"/>
              <a:t>e</a:t>
            </a:r>
            <a:r>
              <a:rPr dirty="0"/>
              <a:t>r</a:t>
            </a:r>
            <a:r>
              <a:rPr spc="-570" dirty="0"/>
              <a:t>s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204" dirty="0"/>
              <a:t>F</a:t>
            </a:r>
            <a:r>
              <a:rPr spc="-190" dirty="0"/>
              <a:t>o</a:t>
            </a:r>
            <a:r>
              <a:rPr spc="-15" dirty="0"/>
              <a:t>r</a:t>
            </a:r>
            <a:r>
              <a:rPr spc="-590" dirty="0"/>
              <a:t>e</a:t>
            </a:r>
            <a:r>
              <a:rPr spc="-190" dirty="0"/>
              <a:t>n</a:t>
            </a:r>
            <a:r>
              <a:rPr spc="-585" dirty="0"/>
              <a:t>s</a:t>
            </a:r>
            <a:r>
              <a:rPr dirty="0"/>
              <a:t>i</a:t>
            </a:r>
            <a:r>
              <a:rPr spc="-350" dirty="0"/>
              <a:t>c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45" dirty="0"/>
              <a:t>E</a:t>
            </a:r>
            <a:r>
              <a:rPr spc="-135" dirty="0"/>
              <a:t>v</a:t>
            </a:r>
            <a:r>
              <a:rPr dirty="0"/>
              <a:t>i</a:t>
            </a:r>
            <a:r>
              <a:rPr spc="-229" dirty="0"/>
              <a:t>d</a:t>
            </a:r>
            <a:r>
              <a:rPr spc="-590" dirty="0"/>
              <a:t>e</a:t>
            </a:r>
            <a:r>
              <a:rPr spc="-190" dirty="0"/>
              <a:t>n</a:t>
            </a:r>
            <a:r>
              <a:rPr spc="-355" dirty="0"/>
              <a:t>c</a:t>
            </a:r>
            <a:r>
              <a:rPr spc="-590" dirty="0"/>
              <a:t>e</a:t>
            </a:r>
            <a:r>
              <a:rPr spc="-805" dirty="0"/>
              <a:t>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25</a:t>
            </a:fld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2050795"/>
            <a:ext cx="7772400" cy="420941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55600" marR="1303655" indent="-342900">
              <a:lnSpc>
                <a:spcPts val="2810"/>
              </a:lnSpc>
              <a:spcBef>
                <a:spcPts val="455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Incident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Response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Team,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or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other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trained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professionals,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respond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to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an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incident.</a:t>
            </a:r>
            <a:endParaRPr sz="2600">
              <a:latin typeface="Arial MT"/>
              <a:cs typeface="Arial MT"/>
            </a:endParaRPr>
          </a:p>
          <a:p>
            <a:pPr marL="354965" marR="105410" indent="-342900">
              <a:lnSpc>
                <a:spcPct val="90200"/>
              </a:lnSpc>
              <a:spcBef>
                <a:spcPts val="575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spc="-5" dirty="0">
                <a:latin typeface="Arial MT"/>
                <a:cs typeface="Arial MT"/>
              </a:rPr>
              <a:t>Specific </a:t>
            </a:r>
            <a:r>
              <a:rPr sz="2600" dirty="0">
                <a:latin typeface="Arial MT"/>
                <a:cs typeface="Arial MT"/>
              </a:rPr>
              <a:t>actions should be based on the </a:t>
            </a:r>
            <a:r>
              <a:rPr sz="2600" spc="-5" dirty="0">
                <a:latin typeface="Arial MT"/>
                <a:cs typeface="Arial MT"/>
              </a:rPr>
              <a:t>specific </a:t>
            </a:r>
            <a:r>
              <a:rPr sz="2600" dirty="0">
                <a:latin typeface="Arial MT"/>
                <a:cs typeface="Arial MT"/>
              </a:rPr>
              <a:t> incident and the organization’s Incident Response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Policy.</a:t>
            </a:r>
            <a:endParaRPr sz="2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An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incident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response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team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ensures</a:t>
            </a:r>
            <a:r>
              <a:rPr sz="2600" spc="-5" dirty="0">
                <a:latin typeface="Arial MT"/>
                <a:cs typeface="Arial MT"/>
              </a:rPr>
              <a:t> that:</a:t>
            </a:r>
            <a:endParaRPr sz="2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45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There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is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group of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properly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skilled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professionals.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65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There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is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standard</a:t>
            </a:r>
            <a:r>
              <a:rPr sz="2200" dirty="0">
                <a:latin typeface="Arial MT"/>
                <a:cs typeface="Arial MT"/>
              </a:rPr>
              <a:t> set </a:t>
            </a:r>
            <a:r>
              <a:rPr sz="2200" spc="5" dirty="0">
                <a:latin typeface="Arial MT"/>
                <a:cs typeface="Arial MT"/>
              </a:rPr>
              <a:t>of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procedures</a:t>
            </a:r>
            <a:endParaRPr sz="2200">
              <a:latin typeface="Arial MT"/>
              <a:cs typeface="Arial MT"/>
            </a:endParaRPr>
          </a:p>
          <a:p>
            <a:pPr marL="682625" marR="5080" lvl="1" indent="-326390">
              <a:lnSpc>
                <a:spcPts val="2380"/>
              </a:lnSpc>
              <a:spcBef>
                <a:spcPts val="560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Resources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processes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are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available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when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an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incident </a:t>
            </a:r>
            <a:r>
              <a:rPr sz="2200" spc="-6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occurs.</a:t>
            </a:r>
            <a:endParaRPr sz="2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8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Incident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Response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Team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gathers </a:t>
            </a:r>
            <a:r>
              <a:rPr sz="2600" dirty="0">
                <a:latin typeface="Arial MT"/>
                <a:cs typeface="Arial MT"/>
              </a:rPr>
              <a:t>evidence.</a:t>
            </a:r>
            <a:endParaRPr sz="2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724915"/>
            <a:ext cx="390588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T</a:t>
            </a:r>
            <a:r>
              <a:rPr spc="-355" dirty="0"/>
              <a:t>y</a:t>
            </a:r>
            <a:r>
              <a:rPr spc="-190" dirty="0"/>
              <a:t>p</a:t>
            </a:r>
            <a:r>
              <a:rPr spc="-590" dirty="0"/>
              <a:t>e</a:t>
            </a:r>
            <a:r>
              <a:rPr spc="-570" dirty="0"/>
              <a:t>s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190" dirty="0"/>
              <a:t>o</a:t>
            </a:r>
            <a:r>
              <a:rPr spc="190" dirty="0"/>
              <a:t>f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45" dirty="0"/>
              <a:t>E</a:t>
            </a:r>
            <a:r>
              <a:rPr spc="-135" dirty="0"/>
              <a:t>v</a:t>
            </a:r>
            <a:r>
              <a:rPr dirty="0"/>
              <a:t>i</a:t>
            </a:r>
            <a:r>
              <a:rPr spc="-240" dirty="0"/>
              <a:t>d</a:t>
            </a:r>
            <a:r>
              <a:rPr spc="-590" dirty="0"/>
              <a:t>e</a:t>
            </a:r>
            <a:r>
              <a:rPr spc="-190" dirty="0"/>
              <a:t>n</a:t>
            </a:r>
            <a:r>
              <a:rPr spc="-355" dirty="0"/>
              <a:t>c</a:t>
            </a:r>
            <a:r>
              <a:rPr spc="-585" dirty="0"/>
              <a:t>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26</a:t>
            </a:fld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2004160"/>
            <a:ext cx="8030209" cy="272288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Best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evidence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--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Original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or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primary</a:t>
            </a:r>
            <a:r>
              <a:rPr sz="2600" dirty="0">
                <a:latin typeface="Arial MT"/>
                <a:cs typeface="Arial MT"/>
              </a:rPr>
              <a:t> evidence</a:t>
            </a:r>
            <a:endParaRPr sz="2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Secondary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evidence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--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spc="5" dirty="0">
                <a:latin typeface="Arial MT"/>
                <a:cs typeface="Arial MT"/>
              </a:rPr>
              <a:t>A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copy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or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oral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description</a:t>
            </a:r>
            <a:endParaRPr sz="2600">
              <a:latin typeface="Arial MT"/>
              <a:cs typeface="Arial MT"/>
            </a:endParaRPr>
          </a:p>
          <a:p>
            <a:pPr marL="355600" marR="5080" indent="-342900">
              <a:lnSpc>
                <a:spcPct val="100000"/>
              </a:lnSpc>
              <a:spcBef>
                <a:spcPts val="635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spc="-5" dirty="0">
                <a:latin typeface="Arial MT"/>
                <a:cs typeface="Arial MT"/>
              </a:rPr>
              <a:t>Conclusive </a:t>
            </a:r>
            <a:r>
              <a:rPr sz="2600" dirty="0">
                <a:latin typeface="Arial MT"/>
                <a:cs typeface="Arial MT"/>
              </a:rPr>
              <a:t>evidence -- Incontrovertible: overrides all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other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evidence</a:t>
            </a:r>
            <a:endParaRPr sz="2600">
              <a:latin typeface="Arial MT"/>
              <a:cs typeface="Arial MT"/>
            </a:endParaRPr>
          </a:p>
          <a:p>
            <a:pPr marL="354965" marR="1070610" indent="-342900">
              <a:lnSpc>
                <a:spcPct val="100000"/>
              </a:lnSpc>
              <a:spcBef>
                <a:spcPts val="64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spc="-5" dirty="0">
                <a:latin typeface="Arial MT"/>
                <a:cs typeface="Arial MT"/>
              </a:rPr>
              <a:t>Hearsay </a:t>
            </a:r>
            <a:r>
              <a:rPr sz="2600" dirty="0">
                <a:latin typeface="Arial MT"/>
                <a:cs typeface="Arial MT"/>
              </a:rPr>
              <a:t>Evidence -- (3rd party) not generally </a:t>
            </a:r>
            <a:r>
              <a:rPr sz="2600" spc="-71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admissible</a:t>
            </a:r>
            <a:endParaRPr sz="2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724915"/>
            <a:ext cx="27565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5" dirty="0"/>
              <a:t>H</a:t>
            </a:r>
            <a:r>
              <a:rPr spc="-590" dirty="0"/>
              <a:t>e</a:t>
            </a:r>
            <a:r>
              <a:rPr spc="-640" dirty="0"/>
              <a:t>a</a:t>
            </a:r>
            <a:r>
              <a:rPr dirty="0"/>
              <a:t>r</a:t>
            </a:r>
            <a:r>
              <a:rPr spc="-570" dirty="0"/>
              <a:t>s</a:t>
            </a:r>
            <a:r>
              <a:rPr spc="-625" dirty="0"/>
              <a:t>a</a:t>
            </a:r>
            <a:r>
              <a:rPr spc="-350" dirty="0"/>
              <a:t>y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409" dirty="0"/>
              <a:t>R</a:t>
            </a:r>
            <a:r>
              <a:rPr spc="-285" dirty="0"/>
              <a:t>u</a:t>
            </a:r>
            <a:r>
              <a:rPr dirty="0"/>
              <a:t>l</a:t>
            </a:r>
            <a:r>
              <a:rPr spc="-585" dirty="0"/>
              <a:t>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27</a:t>
            </a:fld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2004007"/>
            <a:ext cx="8061959" cy="297053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600" dirty="0">
                <a:latin typeface="Arial MT"/>
                <a:cs typeface="Arial MT"/>
              </a:rPr>
              <a:t>Key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for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Computer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Generated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Evidence</a:t>
            </a:r>
            <a:endParaRPr sz="2600">
              <a:latin typeface="Arial MT"/>
              <a:cs typeface="Arial MT"/>
            </a:endParaRPr>
          </a:p>
          <a:p>
            <a:pPr marL="683260" indent="-326390">
              <a:lnSpc>
                <a:spcPct val="100000"/>
              </a:lnSpc>
              <a:spcBef>
                <a:spcPts val="520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Second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Hand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Evidence</a:t>
            </a:r>
            <a:endParaRPr sz="2200">
              <a:latin typeface="Arial MT"/>
              <a:cs typeface="Arial MT"/>
            </a:endParaRPr>
          </a:p>
          <a:p>
            <a:pPr marL="683260" indent="-326390">
              <a:lnSpc>
                <a:spcPct val="100000"/>
              </a:lnSpc>
              <a:spcBef>
                <a:spcPts val="525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Admissibility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Based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on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Veracity and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Competence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Source</a:t>
            </a:r>
            <a:endParaRPr sz="2200">
              <a:latin typeface="Arial MT"/>
              <a:cs typeface="Arial MT"/>
            </a:endParaRPr>
          </a:p>
          <a:p>
            <a:pPr marL="354965" marR="230504" indent="-342900">
              <a:lnSpc>
                <a:spcPct val="100099"/>
              </a:lnSpc>
              <a:spcBef>
                <a:spcPts val="62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Exceptions: Rule </a:t>
            </a:r>
            <a:r>
              <a:rPr sz="2600" spc="-5" dirty="0">
                <a:latin typeface="Arial MT"/>
                <a:cs typeface="Arial MT"/>
              </a:rPr>
              <a:t>803 </a:t>
            </a:r>
            <a:r>
              <a:rPr sz="2600" dirty="0">
                <a:latin typeface="Arial MT"/>
                <a:cs typeface="Arial MT"/>
              </a:rPr>
              <a:t>of Federal Rules of Evidence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allows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Business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Documents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created at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spc="5" dirty="0">
                <a:latin typeface="Arial MT"/>
                <a:cs typeface="Arial MT"/>
              </a:rPr>
              <a:t>the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time</a:t>
            </a:r>
            <a:r>
              <a:rPr sz="2600" dirty="0">
                <a:latin typeface="Arial MT"/>
                <a:cs typeface="Arial MT"/>
              </a:rPr>
              <a:t> by 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person with knowledge, part of regular business, 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routinely</a:t>
            </a:r>
            <a:r>
              <a:rPr sz="2600" spc="-5" dirty="0">
                <a:latin typeface="Arial MT"/>
                <a:cs typeface="Arial MT"/>
              </a:rPr>
              <a:t> kept,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supported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by testimony.</a:t>
            </a:r>
            <a:endParaRPr sz="2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724915"/>
            <a:ext cx="41465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5" dirty="0"/>
              <a:t>H</a:t>
            </a:r>
            <a:r>
              <a:rPr spc="-590" dirty="0"/>
              <a:t>e</a:t>
            </a:r>
            <a:r>
              <a:rPr spc="-640" dirty="0"/>
              <a:t>a</a:t>
            </a:r>
            <a:r>
              <a:rPr dirty="0"/>
              <a:t>r</a:t>
            </a:r>
            <a:r>
              <a:rPr spc="-570" dirty="0"/>
              <a:t>s</a:t>
            </a:r>
            <a:r>
              <a:rPr spc="-625" dirty="0"/>
              <a:t>a</a:t>
            </a:r>
            <a:r>
              <a:rPr spc="-350" dirty="0"/>
              <a:t>y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45" dirty="0"/>
              <a:t>E</a:t>
            </a:r>
            <a:r>
              <a:rPr spc="-420" dirty="0"/>
              <a:t>4</a:t>
            </a:r>
            <a:r>
              <a:rPr spc="-355" dirty="0"/>
              <a:t>c</a:t>
            </a:r>
            <a:r>
              <a:rPr spc="-590" dirty="0"/>
              <a:t>e</a:t>
            </a:r>
            <a:r>
              <a:rPr spc="-190" dirty="0"/>
              <a:t>p</a:t>
            </a:r>
            <a:r>
              <a:rPr spc="50" dirty="0"/>
              <a:t>t</a:t>
            </a:r>
            <a:r>
              <a:rPr dirty="0"/>
              <a:t>i</a:t>
            </a:r>
            <a:r>
              <a:rPr spc="-204" dirty="0"/>
              <a:t>o</a:t>
            </a:r>
            <a:r>
              <a:rPr spc="-190" dirty="0"/>
              <a:t>n</a:t>
            </a:r>
            <a:r>
              <a:rPr spc="-570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28</a:t>
            </a:fld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2082799"/>
            <a:ext cx="7483475" cy="3237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Computer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generated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records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and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other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business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records</a:t>
            </a:r>
            <a:r>
              <a:rPr sz="2600" spc="-5" dirty="0">
                <a:latin typeface="Arial MT"/>
                <a:cs typeface="Arial MT"/>
              </a:rPr>
              <a:t> can fall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into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this category</a:t>
            </a:r>
            <a:endParaRPr sz="2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4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spc="-5" dirty="0">
                <a:latin typeface="Arial MT"/>
                <a:cs typeface="Arial MT"/>
              </a:rPr>
              <a:t>Exceptions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if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records:</a:t>
            </a:r>
            <a:endParaRPr sz="2600">
              <a:latin typeface="Arial MT"/>
              <a:cs typeface="Arial MT"/>
            </a:endParaRPr>
          </a:p>
          <a:p>
            <a:pPr marL="682625" marR="213360" lvl="1" indent="-326390">
              <a:lnSpc>
                <a:spcPct val="100000"/>
              </a:lnSpc>
              <a:spcBef>
                <a:spcPts val="520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Are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made</a:t>
            </a:r>
            <a:r>
              <a:rPr sz="2200" dirty="0">
                <a:latin typeface="Arial MT"/>
                <a:cs typeface="Arial MT"/>
              </a:rPr>
              <a:t> during the regular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conduct</a:t>
            </a:r>
            <a:r>
              <a:rPr sz="2200" dirty="0">
                <a:latin typeface="Arial MT"/>
                <a:cs typeface="Arial MT"/>
              </a:rPr>
              <a:t> of </a:t>
            </a:r>
            <a:r>
              <a:rPr sz="2200" spc="-5" dirty="0">
                <a:latin typeface="Arial MT"/>
                <a:cs typeface="Arial MT"/>
              </a:rPr>
              <a:t>business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authenticated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by witnesses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familiar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with them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515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Relied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upon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regular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course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business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525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Made</a:t>
            </a:r>
            <a:r>
              <a:rPr sz="2200" dirty="0">
                <a:latin typeface="Arial MT"/>
                <a:cs typeface="Arial MT"/>
              </a:rPr>
              <a:t> by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</a:t>
            </a:r>
            <a:r>
              <a:rPr sz="2200" dirty="0">
                <a:latin typeface="Arial MT"/>
                <a:cs typeface="Arial MT"/>
              </a:rPr>
              <a:t> person </a:t>
            </a:r>
            <a:r>
              <a:rPr sz="2200" spc="-5" dirty="0">
                <a:latin typeface="Arial MT"/>
                <a:cs typeface="Arial MT"/>
              </a:rPr>
              <a:t>with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knowledge</a:t>
            </a:r>
            <a:r>
              <a:rPr sz="2200" dirty="0">
                <a:latin typeface="Arial MT"/>
                <a:cs typeface="Arial MT"/>
              </a:rPr>
              <a:t> of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 </a:t>
            </a:r>
            <a:r>
              <a:rPr sz="2200" spc="-5" dirty="0">
                <a:latin typeface="Arial MT"/>
                <a:cs typeface="Arial MT"/>
              </a:rPr>
              <a:t>records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530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  <a:tab pos="4756785" algn="l"/>
              </a:tabLst>
            </a:pPr>
            <a:r>
              <a:rPr sz="2200" dirty="0">
                <a:latin typeface="Arial MT"/>
                <a:cs typeface="Arial MT"/>
              </a:rPr>
              <a:t>In the custody</a:t>
            </a:r>
            <a:r>
              <a:rPr sz="2200" spc="-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 the witness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on	a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regular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basis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724915"/>
            <a:ext cx="523938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90" dirty="0"/>
              <a:t>S</a:t>
            </a:r>
            <a:r>
              <a:rPr spc="-355" dirty="0"/>
              <a:t>y</a:t>
            </a:r>
            <a:r>
              <a:rPr spc="-570" dirty="0"/>
              <a:t>s</a:t>
            </a:r>
            <a:r>
              <a:rPr spc="50" dirty="0"/>
              <a:t>t</a:t>
            </a:r>
            <a:r>
              <a:rPr spc="-590" dirty="0"/>
              <a:t>e</a:t>
            </a:r>
            <a:r>
              <a:rPr spc="-254" dirty="0"/>
              <a:t>m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55" dirty="0"/>
              <a:t>L</a:t>
            </a:r>
            <a:r>
              <a:rPr spc="-204" dirty="0"/>
              <a:t>o</a:t>
            </a:r>
            <a:r>
              <a:rPr spc="-459" dirty="0"/>
              <a:t>g</a:t>
            </a:r>
            <a:r>
              <a:rPr spc="-570" dirty="0"/>
              <a:t>s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640" dirty="0"/>
              <a:t>a</a:t>
            </a:r>
            <a:r>
              <a:rPr spc="-570" dirty="0"/>
              <a:t>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45" dirty="0"/>
              <a:t>E</a:t>
            </a:r>
            <a:r>
              <a:rPr spc="-135" dirty="0"/>
              <a:t>v</a:t>
            </a:r>
            <a:r>
              <a:rPr dirty="0"/>
              <a:t>i</a:t>
            </a:r>
            <a:r>
              <a:rPr spc="-240" dirty="0"/>
              <a:t>d</a:t>
            </a:r>
            <a:r>
              <a:rPr spc="-590" dirty="0"/>
              <a:t>e</a:t>
            </a:r>
            <a:r>
              <a:rPr spc="-190" dirty="0"/>
              <a:t>n</a:t>
            </a:r>
            <a:r>
              <a:rPr spc="-355" dirty="0"/>
              <a:t>c</a:t>
            </a:r>
            <a:r>
              <a:rPr spc="-585" dirty="0"/>
              <a:t>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29</a:t>
            </a:fld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2079751"/>
            <a:ext cx="7805420" cy="315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1162050" indent="-342900">
              <a:lnSpc>
                <a:spcPct val="100000"/>
              </a:lnSpc>
              <a:spcBef>
                <a:spcPts val="100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According to the </a:t>
            </a:r>
            <a:r>
              <a:rPr sz="3000" dirty="0">
                <a:latin typeface="Arial MT"/>
                <a:cs typeface="Arial MT"/>
              </a:rPr>
              <a:t>US </a:t>
            </a:r>
            <a:r>
              <a:rPr sz="3000" spc="-10" dirty="0">
                <a:latin typeface="Arial MT"/>
                <a:cs typeface="Arial MT"/>
              </a:rPr>
              <a:t>Federal </a:t>
            </a:r>
            <a:r>
              <a:rPr sz="3000" spc="-5" dirty="0">
                <a:latin typeface="Arial MT"/>
                <a:cs typeface="Arial MT"/>
              </a:rPr>
              <a:t>Rules of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Evidence:</a:t>
            </a:r>
            <a:endParaRPr sz="3000">
              <a:latin typeface="Arial MT"/>
              <a:cs typeface="Arial MT"/>
            </a:endParaRPr>
          </a:p>
          <a:p>
            <a:pPr marL="682625" marR="5080">
              <a:lnSpc>
                <a:spcPct val="100099"/>
              </a:lnSpc>
              <a:spcBef>
                <a:spcPts val="645"/>
              </a:spcBef>
            </a:pPr>
            <a:r>
              <a:rPr sz="2600" dirty="0">
                <a:latin typeface="Arial MT"/>
                <a:cs typeface="Arial MT"/>
              </a:rPr>
              <a:t>Log </a:t>
            </a:r>
            <a:r>
              <a:rPr sz="2600" spc="-5" dirty="0">
                <a:latin typeface="Arial MT"/>
                <a:cs typeface="Arial MT"/>
              </a:rPr>
              <a:t>files </a:t>
            </a:r>
            <a:r>
              <a:rPr sz="2600" dirty="0">
                <a:latin typeface="Arial MT"/>
                <a:cs typeface="Arial MT"/>
              </a:rPr>
              <a:t>that are created routinely an contain 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information </a:t>
            </a:r>
            <a:r>
              <a:rPr sz="2600" dirty="0">
                <a:latin typeface="Arial MT"/>
                <a:cs typeface="Arial MT"/>
              </a:rPr>
              <a:t>about acts and events made at 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specific times </a:t>
            </a:r>
            <a:r>
              <a:rPr sz="2600" dirty="0">
                <a:latin typeface="Arial MT"/>
                <a:cs typeface="Arial MT"/>
              </a:rPr>
              <a:t>by, or from information </a:t>
            </a:r>
            <a:r>
              <a:rPr sz="2600" spc="-5" dirty="0">
                <a:latin typeface="Arial MT"/>
                <a:cs typeface="Arial MT"/>
              </a:rPr>
              <a:t>transmitted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by,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person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with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knowledge</a:t>
            </a:r>
            <a:endParaRPr sz="2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05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Are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not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excluded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by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the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hearsay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rule.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724915"/>
            <a:ext cx="721487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0" dirty="0"/>
              <a:t>C</a:t>
            </a:r>
            <a:r>
              <a:rPr spc="-190" dirty="0"/>
              <a:t>o</a:t>
            </a:r>
            <a:r>
              <a:rPr spc="-275" dirty="0"/>
              <a:t>m</a:t>
            </a:r>
            <a:r>
              <a:rPr spc="-190" dirty="0"/>
              <a:t>p</a:t>
            </a:r>
            <a:r>
              <a:rPr spc="-285" dirty="0"/>
              <a:t>u</a:t>
            </a:r>
            <a:r>
              <a:rPr spc="50" dirty="0"/>
              <a:t>t</a:t>
            </a:r>
            <a:r>
              <a:rPr spc="-590" dirty="0"/>
              <a:t>e</a:t>
            </a:r>
            <a:r>
              <a:rPr dirty="0"/>
              <a:t>r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215" dirty="0"/>
              <a:t>F</a:t>
            </a:r>
            <a:r>
              <a:rPr spc="-190" dirty="0"/>
              <a:t>o</a:t>
            </a:r>
            <a:r>
              <a:rPr spc="-15" dirty="0"/>
              <a:t>r</a:t>
            </a:r>
            <a:r>
              <a:rPr spc="-590" dirty="0"/>
              <a:t>e</a:t>
            </a:r>
            <a:r>
              <a:rPr spc="-190" dirty="0"/>
              <a:t>n</a:t>
            </a:r>
            <a:r>
              <a:rPr spc="-570" dirty="0"/>
              <a:t>s</a:t>
            </a:r>
            <a:r>
              <a:rPr dirty="0"/>
              <a:t>i</a:t>
            </a:r>
            <a:r>
              <a:rPr spc="-355" dirty="0"/>
              <a:t>c</a:t>
            </a:r>
            <a:r>
              <a:rPr spc="-570" dirty="0"/>
              <a:t>s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204" dirty="0"/>
              <a:t>D</a:t>
            </a:r>
            <a:r>
              <a:rPr spc="-590" dirty="0"/>
              <a:t>e</a:t>
            </a:r>
            <a:r>
              <a:rPr spc="-135" dirty="0"/>
              <a:t>v</a:t>
            </a:r>
            <a:r>
              <a:rPr spc="-590" dirty="0"/>
              <a:t>e</a:t>
            </a:r>
            <a:r>
              <a:rPr dirty="0"/>
              <a:t>l</a:t>
            </a:r>
            <a:r>
              <a:rPr spc="-204" dirty="0"/>
              <a:t>o</a:t>
            </a:r>
            <a:r>
              <a:rPr spc="-190" dirty="0"/>
              <a:t>p</a:t>
            </a:r>
            <a:r>
              <a:rPr spc="-260" dirty="0"/>
              <a:t>m</a:t>
            </a:r>
            <a:r>
              <a:rPr spc="-600" dirty="0"/>
              <a:t>e</a:t>
            </a:r>
            <a:r>
              <a:rPr spc="-190" dirty="0"/>
              <a:t>n</a:t>
            </a:r>
            <a:r>
              <a:rPr spc="55" dirty="0"/>
              <a:t>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3</a:t>
            </a:fld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1997524"/>
            <a:ext cx="4408805" cy="37846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59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Disk</a:t>
            </a:r>
            <a:r>
              <a:rPr sz="3000" spc="-4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Forensics</a:t>
            </a:r>
            <a:endParaRPr sz="3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15"/>
              </a:spcBef>
              <a:buClr>
                <a:srgbClr val="39822E"/>
              </a:buClr>
              <a:buSzPct val="61538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600" spc="-5" dirty="0">
                <a:latin typeface="Arial MT"/>
                <a:cs typeface="Arial MT"/>
              </a:rPr>
              <a:t>Relatively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well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developed</a:t>
            </a:r>
            <a:endParaRPr sz="2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65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System</a:t>
            </a:r>
            <a:r>
              <a:rPr sz="3000" spc="-4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Forensics</a:t>
            </a:r>
            <a:endParaRPr sz="3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20"/>
              </a:spcBef>
              <a:buClr>
                <a:srgbClr val="39822E"/>
              </a:buClr>
              <a:buSzPct val="61538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600" dirty="0">
                <a:latin typeface="Arial MT"/>
                <a:cs typeface="Arial MT"/>
              </a:rPr>
              <a:t>O/S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Dependent</a:t>
            </a:r>
            <a:endParaRPr sz="2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55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Network</a:t>
            </a:r>
            <a:r>
              <a:rPr sz="3000" spc="-4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Forensics</a:t>
            </a:r>
            <a:endParaRPr sz="3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25"/>
              </a:spcBef>
              <a:buClr>
                <a:srgbClr val="39822E"/>
              </a:buClr>
              <a:buSzPct val="61538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600" dirty="0">
                <a:latin typeface="Arial MT"/>
                <a:cs typeface="Arial MT"/>
              </a:rPr>
              <a:t>Includes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ID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systems</a:t>
            </a:r>
            <a:endParaRPr sz="2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59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Internet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Forensics</a:t>
            </a:r>
            <a:endParaRPr sz="3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315"/>
              </a:spcBef>
              <a:buClr>
                <a:srgbClr val="39822E"/>
              </a:buClr>
              <a:buSzPct val="61538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600" dirty="0">
                <a:latin typeface="Arial MT"/>
                <a:cs typeface="Arial MT"/>
              </a:rPr>
              <a:t>Includes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ISP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logs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etc.</a:t>
            </a:r>
            <a:endParaRPr sz="2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724915"/>
            <a:ext cx="301117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4" dirty="0"/>
              <a:t>D</a:t>
            </a:r>
            <a:r>
              <a:rPr spc="-640" dirty="0"/>
              <a:t>a</a:t>
            </a:r>
            <a:r>
              <a:rPr spc="-285" dirty="0"/>
              <a:t>u</a:t>
            </a:r>
            <a:r>
              <a:rPr spc="-190" dirty="0"/>
              <a:t>b</a:t>
            </a:r>
            <a:r>
              <a:rPr spc="-590" dirty="0"/>
              <a:t>e</a:t>
            </a:r>
            <a:r>
              <a:rPr dirty="0"/>
              <a:t>r</a:t>
            </a:r>
            <a:r>
              <a:rPr spc="55" dirty="0"/>
              <a:t>t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09" dirty="0"/>
              <a:t>R</a:t>
            </a:r>
            <a:r>
              <a:rPr spc="-285" dirty="0"/>
              <a:t>u</a:t>
            </a:r>
            <a:r>
              <a:rPr dirty="0"/>
              <a:t>l</a:t>
            </a:r>
            <a:r>
              <a:rPr spc="-590" dirty="0"/>
              <a:t>e</a:t>
            </a:r>
            <a:r>
              <a:rPr spc="-570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30</a:t>
            </a:fld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993129" y="2030983"/>
            <a:ext cx="7960359" cy="323532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5600" marR="196850">
              <a:lnSpc>
                <a:spcPct val="80200"/>
              </a:lnSpc>
              <a:spcBef>
                <a:spcPts val="595"/>
              </a:spcBef>
            </a:pPr>
            <a:r>
              <a:rPr sz="2100" spc="-5" dirty="0">
                <a:latin typeface="Arial MT"/>
                <a:cs typeface="Arial MT"/>
              </a:rPr>
              <a:t>To assist</a:t>
            </a:r>
            <a:r>
              <a:rPr sz="2100" spc="1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the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lower</a:t>
            </a:r>
            <a:r>
              <a:rPr sz="210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courts</a:t>
            </a:r>
            <a:r>
              <a:rPr sz="2100" dirty="0">
                <a:latin typeface="Arial MT"/>
                <a:cs typeface="Arial MT"/>
              </a:rPr>
              <a:t> in</a:t>
            </a:r>
            <a:r>
              <a:rPr sz="2100" spc="-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applying Daubert,</a:t>
            </a:r>
            <a:r>
              <a:rPr sz="2100" spc="1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the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Court </a:t>
            </a:r>
            <a:r>
              <a:rPr sz="2100" spc="-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provided</a:t>
            </a:r>
            <a:r>
              <a:rPr sz="210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the</a:t>
            </a:r>
            <a:r>
              <a:rPr sz="2100" spc="-1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following</a:t>
            </a:r>
            <a:r>
              <a:rPr sz="210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list</a:t>
            </a:r>
            <a:r>
              <a:rPr sz="210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of</a:t>
            </a:r>
            <a:r>
              <a:rPr sz="2100" spc="1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factors</a:t>
            </a:r>
            <a:r>
              <a:rPr sz="2100" spc="1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that</a:t>
            </a:r>
            <a:r>
              <a:rPr sz="2100" spc="1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courts</a:t>
            </a:r>
            <a:r>
              <a:rPr sz="210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should</a:t>
            </a:r>
            <a:r>
              <a:rPr sz="210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consider </a:t>
            </a:r>
            <a:r>
              <a:rPr sz="2100" spc="-57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before</a:t>
            </a:r>
            <a:r>
              <a:rPr sz="2100" spc="-1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ruling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on the admissibility of</a:t>
            </a:r>
            <a:r>
              <a:rPr sz="210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scientific</a:t>
            </a:r>
            <a:r>
              <a:rPr sz="2100" spc="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evidence:</a:t>
            </a:r>
            <a:endParaRPr sz="2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AutoNum type="arabicPeriod"/>
              <a:tabLst>
                <a:tab pos="310515" algn="l"/>
              </a:tabLst>
            </a:pPr>
            <a:r>
              <a:rPr sz="2100" spc="-10" dirty="0">
                <a:latin typeface="Arial MT"/>
                <a:cs typeface="Arial MT"/>
              </a:rPr>
              <a:t>Whether</a:t>
            </a:r>
            <a:r>
              <a:rPr sz="210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the</a:t>
            </a:r>
            <a:r>
              <a:rPr sz="210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theory</a:t>
            </a:r>
            <a:r>
              <a:rPr sz="2100" spc="5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or</a:t>
            </a:r>
            <a:r>
              <a:rPr sz="210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technique</a:t>
            </a:r>
            <a:r>
              <a:rPr sz="2100" spc="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has</a:t>
            </a:r>
            <a:r>
              <a:rPr sz="2100" spc="1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been</a:t>
            </a:r>
            <a:r>
              <a:rPr sz="210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reliably</a:t>
            </a:r>
            <a:r>
              <a:rPr sz="2100" spc="5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tested;</a:t>
            </a:r>
            <a:endParaRPr sz="2100">
              <a:latin typeface="Arial MT"/>
              <a:cs typeface="Arial MT"/>
            </a:endParaRPr>
          </a:p>
          <a:p>
            <a:pPr marL="310515" marR="5080" indent="-310515">
              <a:lnSpc>
                <a:spcPct val="80000"/>
              </a:lnSpc>
              <a:spcBef>
                <a:spcPts val="515"/>
              </a:spcBef>
              <a:buAutoNum type="arabicPeriod"/>
              <a:tabLst>
                <a:tab pos="310515" algn="l"/>
              </a:tabLst>
            </a:pPr>
            <a:r>
              <a:rPr sz="2100" spc="-10" dirty="0">
                <a:latin typeface="Arial MT"/>
                <a:cs typeface="Arial MT"/>
              </a:rPr>
              <a:t>Whether</a:t>
            </a:r>
            <a:r>
              <a:rPr sz="2100" spc="-5" dirty="0">
                <a:latin typeface="Arial MT"/>
                <a:cs typeface="Arial MT"/>
              </a:rPr>
              <a:t> the</a:t>
            </a:r>
            <a:r>
              <a:rPr sz="210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theory</a:t>
            </a:r>
            <a:r>
              <a:rPr sz="210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or</a:t>
            </a:r>
            <a:r>
              <a:rPr sz="210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technique</a:t>
            </a:r>
            <a:r>
              <a:rPr sz="210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has</a:t>
            </a:r>
            <a:r>
              <a:rPr sz="2100" spc="1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been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subject</a:t>
            </a:r>
            <a:r>
              <a:rPr sz="2100" spc="1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to </a:t>
            </a:r>
            <a:r>
              <a:rPr sz="2100" spc="-10" dirty="0">
                <a:latin typeface="Arial MT"/>
                <a:cs typeface="Arial MT"/>
              </a:rPr>
              <a:t>peer</a:t>
            </a:r>
            <a:r>
              <a:rPr sz="210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review </a:t>
            </a:r>
            <a:r>
              <a:rPr sz="2100" spc="-57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and</a:t>
            </a:r>
            <a:r>
              <a:rPr sz="2100" spc="-10" dirty="0">
                <a:latin typeface="Arial MT"/>
                <a:cs typeface="Arial MT"/>
              </a:rPr>
              <a:t> publication;</a:t>
            </a:r>
            <a:endParaRPr sz="2100">
              <a:latin typeface="Arial MT"/>
              <a:cs typeface="Arial MT"/>
            </a:endParaRPr>
          </a:p>
          <a:p>
            <a:pPr marL="310515" marR="181610" indent="-310515">
              <a:lnSpc>
                <a:spcPts val="2030"/>
              </a:lnSpc>
              <a:spcBef>
                <a:spcPts val="490"/>
              </a:spcBef>
              <a:buAutoNum type="arabicPeriod"/>
              <a:tabLst>
                <a:tab pos="310515" algn="l"/>
              </a:tabLst>
            </a:pPr>
            <a:r>
              <a:rPr sz="2100" spc="-10" dirty="0">
                <a:latin typeface="Arial MT"/>
                <a:cs typeface="Arial MT"/>
              </a:rPr>
              <a:t>What</a:t>
            </a:r>
            <a:r>
              <a:rPr sz="2100" spc="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is</a:t>
            </a:r>
            <a:r>
              <a:rPr sz="2100" spc="5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the known or </a:t>
            </a:r>
            <a:r>
              <a:rPr sz="2100" spc="-10" dirty="0">
                <a:latin typeface="Arial MT"/>
                <a:cs typeface="Arial MT"/>
              </a:rPr>
              <a:t>potential</a:t>
            </a:r>
            <a:r>
              <a:rPr sz="2100" spc="1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rate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of</a:t>
            </a:r>
            <a:r>
              <a:rPr sz="2100" spc="5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error of</a:t>
            </a:r>
            <a:r>
              <a:rPr sz="2100" spc="5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the</a:t>
            </a:r>
            <a:r>
              <a:rPr sz="210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method </a:t>
            </a:r>
            <a:r>
              <a:rPr sz="2100" spc="-10" dirty="0">
                <a:latin typeface="Arial MT"/>
                <a:cs typeface="Arial MT"/>
              </a:rPr>
              <a:t>used; </a:t>
            </a:r>
            <a:r>
              <a:rPr sz="2100" spc="-57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and</a:t>
            </a:r>
            <a:endParaRPr sz="2100">
              <a:latin typeface="Arial MT"/>
              <a:cs typeface="Arial MT"/>
            </a:endParaRPr>
          </a:p>
          <a:p>
            <a:pPr marL="309880" marR="274320" indent="-309880">
              <a:lnSpc>
                <a:spcPts val="2030"/>
              </a:lnSpc>
              <a:spcBef>
                <a:spcPts val="484"/>
              </a:spcBef>
              <a:buAutoNum type="arabicPeriod"/>
              <a:tabLst>
                <a:tab pos="309880" algn="l"/>
              </a:tabLst>
            </a:pPr>
            <a:r>
              <a:rPr sz="2100" spc="-10" dirty="0">
                <a:latin typeface="Arial MT"/>
                <a:cs typeface="Arial MT"/>
              </a:rPr>
              <a:t>Whether</a:t>
            </a:r>
            <a:r>
              <a:rPr sz="2100" spc="-5" dirty="0">
                <a:latin typeface="Arial MT"/>
                <a:cs typeface="Arial MT"/>
              </a:rPr>
              <a:t> the</a:t>
            </a:r>
            <a:r>
              <a:rPr sz="210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theory or</a:t>
            </a:r>
            <a:r>
              <a:rPr sz="210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method </a:t>
            </a:r>
            <a:r>
              <a:rPr sz="2100" spc="-10" dirty="0">
                <a:latin typeface="Arial MT"/>
                <a:cs typeface="Arial MT"/>
              </a:rPr>
              <a:t>has</a:t>
            </a:r>
            <a:r>
              <a:rPr sz="210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been</a:t>
            </a:r>
            <a:r>
              <a:rPr sz="210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generally</a:t>
            </a:r>
            <a:r>
              <a:rPr sz="2100" spc="-5" dirty="0">
                <a:latin typeface="Arial MT"/>
                <a:cs typeface="Arial MT"/>
              </a:rPr>
              <a:t> accepted</a:t>
            </a:r>
            <a:r>
              <a:rPr sz="2100" spc="-1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by </a:t>
            </a:r>
            <a:r>
              <a:rPr sz="2100" spc="-57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the</a:t>
            </a:r>
            <a:r>
              <a:rPr sz="2100" spc="-1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scientific community.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724915"/>
            <a:ext cx="674179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90" dirty="0"/>
              <a:t>S</a:t>
            </a:r>
            <a:r>
              <a:rPr spc="-285" dirty="0"/>
              <a:t>u</a:t>
            </a:r>
            <a:r>
              <a:rPr dirty="0"/>
              <a:t>r</a:t>
            </a:r>
            <a:r>
              <a:rPr spc="-135" dirty="0"/>
              <a:t>v</a:t>
            </a:r>
            <a:r>
              <a:rPr spc="-590" dirty="0"/>
              <a:t>e</a:t>
            </a:r>
            <a:r>
              <a:rPr dirty="0"/>
              <a:t>il</a:t>
            </a:r>
            <a:r>
              <a:rPr spc="10" dirty="0"/>
              <a:t>l</a:t>
            </a:r>
            <a:r>
              <a:rPr spc="-640" dirty="0"/>
              <a:t>a</a:t>
            </a:r>
            <a:r>
              <a:rPr spc="-190" dirty="0"/>
              <a:t>n</a:t>
            </a:r>
            <a:r>
              <a:rPr spc="-355" dirty="0"/>
              <a:t>c</a:t>
            </a:r>
            <a:r>
              <a:rPr spc="-590" dirty="0"/>
              <a:t>e</a:t>
            </a:r>
            <a:r>
              <a:rPr spc="-250" dirty="0"/>
              <a:t>,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805" dirty="0"/>
              <a:t>S</a:t>
            </a:r>
            <a:r>
              <a:rPr spc="-590" dirty="0"/>
              <a:t>e</a:t>
            </a:r>
            <a:r>
              <a:rPr spc="-640" dirty="0"/>
              <a:t>a</a:t>
            </a:r>
            <a:r>
              <a:rPr dirty="0"/>
              <a:t>r</a:t>
            </a:r>
            <a:r>
              <a:rPr spc="-355" dirty="0"/>
              <a:t>c</a:t>
            </a:r>
            <a:r>
              <a:rPr spc="-190" dirty="0"/>
              <a:t>h</a:t>
            </a:r>
            <a:r>
              <a:rPr spc="-250" dirty="0"/>
              <a:t>,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640" dirty="0"/>
              <a:t>a</a:t>
            </a:r>
            <a:r>
              <a:rPr spc="-190" dirty="0"/>
              <a:t>n</a:t>
            </a:r>
            <a:r>
              <a:rPr spc="-235" dirty="0"/>
              <a:t>d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790" dirty="0"/>
              <a:t>S</a:t>
            </a:r>
            <a:r>
              <a:rPr spc="-590" dirty="0"/>
              <a:t>e</a:t>
            </a:r>
            <a:r>
              <a:rPr spc="-15" dirty="0"/>
              <a:t>i</a:t>
            </a:r>
            <a:r>
              <a:rPr spc="-305" dirty="0"/>
              <a:t>z</a:t>
            </a:r>
            <a:r>
              <a:rPr spc="-285" dirty="0"/>
              <a:t>u</a:t>
            </a:r>
            <a:r>
              <a:rPr dirty="0"/>
              <a:t>r</a:t>
            </a:r>
            <a:r>
              <a:rPr spc="-585" dirty="0"/>
              <a:t>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31</a:t>
            </a:fld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2082799"/>
            <a:ext cx="7762875" cy="3760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29209" indent="-342900">
              <a:lnSpc>
                <a:spcPct val="100099"/>
              </a:lnSpc>
              <a:spcBef>
                <a:spcPts val="10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Computer </a:t>
            </a:r>
            <a:r>
              <a:rPr sz="2600" spc="-5" dirty="0">
                <a:latin typeface="Arial MT"/>
                <a:cs typeface="Arial MT"/>
              </a:rPr>
              <a:t>surveillance pertains to </a:t>
            </a:r>
            <a:r>
              <a:rPr sz="2600" dirty="0">
                <a:latin typeface="Arial MT"/>
                <a:cs typeface="Arial MT"/>
              </a:rPr>
              <a:t>events, which 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passively or </a:t>
            </a:r>
            <a:r>
              <a:rPr sz="2600" spc="-5" dirty="0">
                <a:latin typeface="Arial MT"/>
                <a:cs typeface="Arial MT"/>
              </a:rPr>
              <a:t>actively </a:t>
            </a:r>
            <a:r>
              <a:rPr sz="2600" dirty="0">
                <a:latin typeface="Arial MT"/>
                <a:cs typeface="Arial MT"/>
              </a:rPr>
              <a:t>monitors events </a:t>
            </a:r>
            <a:r>
              <a:rPr sz="2600" spc="-5" dirty="0">
                <a:latin typeface="Arial MT"/>
                <a:cs typeface="Arial MT"/>
              </a:rPr>
              <a:t>by </a:t>
            </a:r>
            <a:r>
              <a:rPr sz="2600" dirty="0">
                <a:latin typeface="Arial MT"/>
                <a:cs typeface="Arial MT"/>
              </a:rPr>
              <a:t>using 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network </a:t>
            </a:r>
            <a:r>
              <a:rPr sz="2600" spc="-5" dirty="0">
                <a:latin typeface="Arial MT"/>
                <a:cs typeface="Arial MT"/>
              </a:rPr>
              <a:t>sniffers, </a:t>
            </a:r>
            <a:r>
              <a:rPr sz="2600" dirty="0">
                <a:latin typeface="Arial MT"/>
                <a:cs typeface="Arial MT"/>
              </a:rPr>
              <a:t>keyboard monitors, </a:t>
            </a:r>
            <a:r>
              <a:rPr sz="2600" spc="-5" dirty="0">
                <a:latin typeface="Arial MT"/>
                <a:cs typeface="Arial MT"/>
              </a:rPr>
              <a:t>wiretaps, </a:t>
            </a:r>
            <a:r>
              <a:rPr sz="2600" dirty="0">
                <a:latin typeface="Arial MT"/>
                <a:cs typeface="Arial MT"/>
              </a:rPr>
              <a:t>and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line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monitors</a:t>
            </a:r>
            <a:endParaRPr sz="2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Active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monitoring</a:t>
            </a:r>
            <a:r>
              <a:rPr sz="2600" dirty="0">
                <a:latin typeface="Arial MT"/>
                <a:cs typeface="Arial MT"/>
              </a:rPr>
              <a:t> may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require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search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warrant.</a:t>
            </a:r>
            <a:endParaRPr sz="2600">
              <a:latin typeface="Arial MT"/>
              <a:cs typeface="Arial MT"/>
            </a:endParaRPr>
          </a:p>
          <a:p>
            <a:pPr marL="354965" marR="5080" indent="-342900" algn="just">
              <a:lnSpc>
                <a:spcPct val="100200"/>
              </a:lnSpc>
              <a:spcBef>
                <a:spcPts val="63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5600" algn="l"/>
              </a:tabLst>
            </a:pPr>
            <a:r>
              <a:rPr sz="2600" spc="5" dirty="0">
                <a:latin typeface="Arial MT"/>
                <a:cs typeface="Arial MT"/>
              </a:rPr>
              <a:t>To </a:t>
            </a:r>
            <a:r>
              <a:rPr sz="2600" spc="-5" dirty="0">
                <a:latin typeface="Arial MT"/>
                <a:cs typeface="Arial MT"/>
              </a:rPr>
              <a:t>legally </a:t>
            </a:r>
            <a:r>
              <a:rPr sz="2600" dirty="0">
                <a:latin typeface="Arial MT"/>
                <a:cs typeface="Arial MT"/>
              </a:rPr>
              <a:t>monitor </a:t>
            </a:r>
            <a:r>
              <a:rPr sz="2600" spc="-5" dirty="0">
                <a:latin typeface="Arial MT"/>
                <a:cs typeface="Arial MT"/>
              </a:rPr>
              <a:t>an </a:t>
            </a:r>
            <a:r>
              <a:rPr sz="2600" dirty="0">
                <a:latin typeface="Arial MT"/>
                <a:cs typeface="Arial MT"/>
              </a:rPr>
              <a:t>individual, the </a:t>
            </a:r>
            <a:r>
              <a:rPr sz="2600" spc="5" dirty="0">
                <a:latin typeface="Arial MT"/>
                <a:cs typeface="Arial MT"/>
              </a:rPr>
              <a:t>person </a:t>
            </a:r>
            <a:r>
              <a:rPr sz="2600" dirty="0">
                <a:latin typeface="Arial MT"/>
                <a:cs typeface="Arial MT"/>
              </a:rPr>
              <a:t>had </a:t>
            </a:r>
            <a:r>
              <a:rPr sz="2600" spc="-5" dirty="0">
                <a:latin typeface="Arial MT"/>
                <a:cs typeface="Arial MT"/>
              </a:rPr>
              <a:t>to </a:t>
            </a:r>
            <a:r>
              <a:rPr sz="2600" dirty="0">
                <a:latin typeface="Arial MT"/>
                <a:cs typeface="Arial MT"/>
              </a:rPr>
              <a:t> have been warned ahead of time that her </a:t>
            </a:r>
            <a:r>
              <a:rPr sz="2600" spc="-5" dirty="0">
                <a:latin typeface="Arial MT"/>
                <a:cs typeface="Arial MT"/>
              </a:rPr>
              <a:t>activities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may </a:t>
            </a:r>
            <a:r>
              <a:rPr sz="2600" dirty="0">
                <a:latin typeface="Arial MT"/>
                <a:cs typeface="Arial MT"/>
              </a:rPr>
              <a:t>be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subject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to </a:t>
            </a:r>
            <a:r>
              <a:rPr sz="2600" dirty="0">
                <a:latin typeface="Arial MT"/>
                <a:cs typeface="Arial MT"/>
              </a:rPr>
              <a:t>this type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of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monitoring.</a:t>
            </a:r>
            <a:endParaRPr sz="2600">
              <a:latin typeface="Arial MT"/>
              <a:cs typeface="Arial MT"/>
            </a:endParaRPr>
          </a:p>
          <a:p>
            <a:pPr marL="683260" lvl="1" indent="-326390" algn="just">
              <a:lnSpc>
                <a:spcPct val="100000"/>
              </a:lnSpc>
              <a:spcBef>
                <a:spcPts val="520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Organizational policy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0DB95-FF15-40E1-A38B-3FA16922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67A86-0017-42AC-A584-257A9B46F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514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>
            <a:extLst>
              <a:ext uri="{FF2B5EF4-FFF2-40B4-BE49-F238E27FC236}">
                <a16:creationId xmlns:a16="http://schemas.microsoft.com/office/drawing/2014/main" id="{C6EA9476-21BD-4666-8B66-EE90D441C5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2457768"/>
            <a:ext cx="9304020" cy="646331"/>
          </a:xfrm>
        </p:spPr>
        <p:txBody>
          <a:bodyPr/>
          <a:lstStyle/>
          <a:p>
            <a:pPr eaLnBrk="1" hangingPunct="1"/>
            <a:r>
              <a:rPr lang="en-US" altLang="en-US" b="1"/>
              <a:t>Collecting Network Based Evidence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782A5-2684-4382-99FF-3850BE98B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2347"/>
            <a:ext cx="8305800" cy="771654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sz="3200" b="1" dirty="0"/>
              <a:t>WHAT IS NETWORK-BASED EVIDENCE</a:t>
            </a:r>
            <a:endParaRPr lang="en-US" sz="3200" dirty="0"/>
          </a:p>
        </p:txBody>
      </p:sp>
      <p:sp>
        <p:nvSpPr>
          <p:cNvPr id="3075" name="Content Placeholder 2">
            <a:extLst>
              <a:ext uri="{FF2B5EF4-FFF2-40B4-BE49-F238E27FC236}">
                <a16:creationId xmlns:a16="http://schemas.microsoft.com/office/drawing/2014/main" id="{D50277B9-F8EA-4E77-A0DD-0F8CE1042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623060"/>
            <a:ext cx="9052560" cy="5281446"/>
          </a:xfrm>
        </p:spPr>
        <p:txBody>
          <a:bodyPr/>
          <a:lstStyle/>
          <a:p>
            <a:pPr algn="just" eaLnBrk="1" hangingPunct="1">
              <a:buFont typeface="Arial" charset="0"/>
              <a:buChar char="•"/>
              <a:defRPr/>
            </a:pPr>
            <a:r>
              <a:rPr lang="en-US" sz="2640" dirty="0"/>
              <a:t>Full-content network monitoring or the interception of electronic communications as </a:t>
            </a:r>
            <a:r>
              <a:rPr lang="en-US" sz="2640" i="1" dirty="0"/>
              <a:t>network-based evidence</a:t>
            </a:r>
          </a:p>
          <a:p>
            <a:pPr algn="just" eaLnBrk="1" hangingPunct="1">
              <a:buFont typeface="Arial" charset="0"/>
              <a:buChar char="•"/>
              <a:defRPr/>
            </a:pPr>
            <a:r>
              <a:rPr lang="en-US" sz="2640" dirty="0"/>
              <a:t>Collecting network-based evidence includes setting up a computer system to </a:t>
            </a:r>
            <a:r>
              <a:rPr lang="en-US" sz="264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 network monitoring</a:t>
            </a:r>
            <a:r>
              <a:rPr lang="en-US" sz="2640" dirty="0"/>
              <a:t>, </a:t>
            </a:r>
            <a:r>
              <a:rPr lang="en-US" sz="264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deploying the network monitor</a:t>
            </a:r>
            <a:r>
              <a:rPr lang="en-US" sz="2640" dirty="0"/>
              <a:t>, and </a:t>
            </a:r>
            <a:r>
              <a:rPr lang="en-US" sz="264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evaluating the effectiveness of the network monitor.</a:t>
            </a:r>
          </a:p>
          <a:p>
            <a:pPr algn="just" eaLnBrk="1" hangingPunct="1">
              <a:buFont typeface="Arial" charset="0"/>
              <a:buChar char="•"/>
              <a:defRPr/>
            </a:pPr>
            <a:r>
              <a:rPr lang="en-US" sz="2640" dirty="0"/>
              <a:t>Catching the traffic is only a portion of the work; extracting meaningful results is the other challenge.</a:t>
            </a:r>
          </a:p>
          <a:p>
            <a:pPr algn="just" eaLnBrk="1" hangingPunct="1">
              <a:buFont typeface="Arial" charset="0"/>
              <a:buChar char="•"/>
              <a:defRPr/>
            </a:pPr>
            <a:r>
              <a:rPr lang="en-US" sz="2640" dirty="0"/>
              <a:t>The analysis of network-based evidence includes </a:t>
            </a:r>
            <a:r>
              <a:rPr lang="en-US" sz="264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reconstructing the network activity</a:t>
            </a:r>
            <a:r>
              <a:rPr lang="en-US" sz="2640" dirty="0"/>
              <a:t>, </a:t>
            </a:r>
            <a:r>
              <a:rPr lang="en-US" sz="264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performing low-level protocol analysis, and interpreting the network activity.</a:t>
            </a:r>
          </a:p>
          <a:p>
            <a:pPr algn="just" eaLnBrk="1" hangingPunct="1">
              <a:buFont typeface="Arial" charset="0"/>
              <a:buChar char="•"/>
              <a:defRPr/>
            </a:pPr>
            <a:endParaRPr lang="en-US" sz="2640" i="1" dirty="0"/>
          </a:p>
          <a:p>
            <a:pPr algn="just" eaLnBrk="1" hangingPunct="1">
              <a:defRPr/>
            </a:pPr>
            <a:endParaRPr lang="en-US" sz="264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BDE81B90-C8C9-41A5-B051-46E684BCE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784860"/>
            <a:ext cx="9052560" cy="984885"/>
          </a:xfrm>
        </p:spPr>
        <p:txBody>
          <a:bodyPr/>
          <a:lstStyle/>
          <a:p>
            <a:pPr eaLnBrk="1" hangingPunct="1"/>
            <a:r>
              <a:rPr lang="en-US" altLang="en-US" sz="3200" b="1" dirty="0"/>
              <a:t>     FINDING NETWORK-BASED EVIDENCE</a:t>
            </a:r>
            <a:br>
              <a:rPr lang="en-US" altLang="en-US" sz="3200" dirty="0"/>
            </a:br>
            <a:endParaRPr lang="en-US" altLang="en-US" sz="3200" dirty="0"/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7F677080-F5F9-4C48-AAAC-46D11685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68" y="2261140"/>
            <a:ext cx="8879332" cy="1625060"/>
          </a:xfrm>
        </p:spPr>
        <p:txBody>
          <a:bodyPr/>
          <a:lstStyle/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Identify suspicious network traffic (possible sessions).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Replay or reconstruct the suspicious sessions (whether it is TCP, UDP, ICMP, or another protocol).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Interpret what occurred.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C4802CB6-E530-420A-91B0-F38DA082C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416402"/>
            <a:ext cx="9052560" cy="1046440"/>
          </a:xfrm>
        </p:spPr>
        <p:txBody>
          <a:bodyPr/>
          <a:lstStyle/>
          <a:p>
            <a:pPr eaLnBrk="1" hangingPunct="1"/>
            <a:br>
              <a:rPr lang="en-US" altLang="en-US" sz="3200" b="1" dirty="0"/>
            </a:br>
            <a:r>
              <a:rPr lang="en-US" altLang="en-US" sz="3200" b="1" dirty="0"/>
              <a:t>    </a:t>
            </a:r>
            <a:r>
              <a:rPr lang="en-US" altLang="en-US" sz="3600" b="1" dirty="0"/>
              <a:t>INVESTIGATING WINDOWS SYSTEMS</a:t>
            </a:r>
            <a:endParaRPr lang="en-US" altLang="en-US" sz="3200" b="1" dirty="0"/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AC97B79E-46A8-4E31-9226-13F2ECDE2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524000"/>
            <a:ext cx="9052560" cy="5653855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20" b="1" dirty="0"/>
              <a:t>WHERE EVIDENCE RESIDES ON WINDOWS SYSTEMS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it-IT" altLang="en-US" sz="2640" dirty="0"/>
              <a:t>Volatile data in kernel structures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Slack space, where you can obtain information from previously deleted files that are unrecoverable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 Free or unallocated space, where you can obtain previously deleted files, including damaged or inaccessible clusters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 The logical file system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 The event logs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The Registry, which you should think of as an enormous log file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 Application logs not managed by the Windows Event Log Service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Temporary files created by many applications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2D72-8BED-4720-8151-32DDAF92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197D0-8AA5-4ACB-8B74-8524BD3E1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117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ontent Placeholder 2">
            <a:extLst>
              <a:ext uri="{FF2B5EF4-FFF2-40B4-BE49-F238E27FC236}">
                <a16:creationId xmlns:a16="http://schemas.microsoft.com/office/drawing/2014/main" id="{7CDA7EBA-3117-48E0-8F87-DAE7581CC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453" y="2329224"/>
            <a:ext cx="8879332" cy="2437590"/>
          </a:xfrm>
        </p:spPr>
        <p:txBody>
          <a:bodyPr/>
          <a:lstStyle/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 The Recycle Bin (a hidden, logical file structure where recently deleted items can be found)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 The printer spool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 Sent or received email, such as the .</a:t>
            </a:r>
            <a:r>
              <a:rPr lang="en-US" altLang="en-US" sz="2640" dirty="0" err="1"/>
              <a:t>pst</a:t>
            </a:r>
            <a:r>
              <a:rPr lang="en-US" altLang="en-US" sz="2640" dirty="0"/>
              <a:t> files for Outlook mail</a:t>
            </a:r>
          </a:p>
          <a:p>
            <a:pPr eaLnBrk="1" hangingPunct="1"/>
            <a:endParaRPr lang="en-US" altLang="en-US" sz="264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C5E714F4-03EE-49B7-B585-FE296441C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1882"/>
            <a:ext cx="8641080" cy="492443"/>
          </a:xfrm>
        </p:spPr>
        <p:txBody>
          <a:bodyPr/>
          <a:lstStyle/>
          <a:p>
            <a:pPr eaLnBrk="1" hangingPunct="1"/>
            <a:r>
              <a:rPr lang="en-US" altLang="en-US" sz="3200" b="1" dirty="0"/>
              <a:t>CONDUCTING A WINDOWS INVESTIGATION</a:t>
            </a:r>
            <a:endParaRPr lang="en-US" altLang="en-US" sz="3200" dirty="0"/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375EC1CD-BECB-4254-9CB3-1353F51B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0" y="1947864"/>
            <a:ext cx="9052560" cy="5173979"/>
          </a:xfrm>
        </p:spPr>
        <p:txBody>
          <a:bodyPr/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Review all pertinent logs.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 Perform keyword searches.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 Review relevant files.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 Identify unauthorized user accounts or groups.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 Identify rogue processes and services.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 Look for unusual or hidden files/directories.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 Check for unauthorized access points.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 Examine jobs run by the Scheduler service.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 Analyze trust relationships.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 Review security identifiers.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724915"/>
            <a:ext cx="55162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4" dirty="0"/>
              <a:t>D</a:t>
            </a:r>
            <a:r>
              <a:rPr dirty="0"/>
              <a:t>i</a:t>
            </a:r>
            <a:r>
              <a:rPr spc="-570" dirty="0"/>
              <a:t>s</a:t>
            </a:r>
            <a:r>
              <a:rPr spc="-130" dirty="0"/>
              <a:t>k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204" dirty="0"/>
              <a:t>F</a:t>
            </a:r>
            <a:r>
              <a:rPr spc="-190" dirty="0"/>
              <a:t>o</a:t>
            </a:r>
            <a:r>
              <a:rPr dirty="0"/>
              <a:t>r</a:t>
            </a:r>
            <a:r>
              <a:rPr spc="-600" dirty="0"/>
              <a:t>e</a:t>
            </a:r>
            <a:r>
              <a:rPr spc="-190" dirty="0"/>
              <a:t>n</a:t>
            </a:r>
            <a:r>
              <a:rPr spc="-570" dirty="0"/>
              <a:t>s</a:t>
            </a:r>
            <a:r>
              <a:rPr dirty="0"/>
              <a:t>i</a:t>
            </a:r>
            <a:r>
              <a:rPr spc="-365" dirty="0"/>
              <a:t>c</a:t>
            </a:r>
            <a:r>
              <a:rPr spc="-570" dirty="0"/>
              <a:t>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204" dirty="0"/>
              <a:t>F</a:t>
            </a:r>
            <a:r>
              <a:rPr spc="-285" dirty="0"/>
              <a:t>u</a:t>
            </a:r>
            <a:r>
              <a:rPr spc="-190" dirty="0"/>
              <a:t>n</a:t>
            </a:r>
            <a:r>
              <a:rPr spc="-355" dirty="0"/>
              <a:t>c</a:t>
            </a:r>
            <a:r>
              <a:rPr spc="40" dirty="0"/>
              <a:t>t</a:t>
            </a:r>
            <a:r>
              <a:rPr dirty="0"/>
              <a:t>i</a:t>
            </a:r>
            <a:r>
              <a:rPr spc="-204" dirty="0"/>
              <a:t>o</a:t>
            </a:r>
            <a:r>
              <a:rPr spc="-190" dirty="0"/>
              <a:t>n</a:t>
            </a:r>
            <a:r>
              <a:rPr spc="-570" dirty="0"/>
              <a:t>s</a:t>
            </a:r>
            <a:r>
              <a:rPr spc="-805" dirty="0"/>
              <a:t>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4</a:t>
            </a:fld>
            <a:endParaRPr spc="-10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95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dirty="0"/>
              <a:t>Recover:</a:t>
            </a:r>
          </a:p>
          <a:p>
            <a:pPr marL="683260" lvl="1" indent="-326390">
              <a:lnSpc>
                <a:spcPct val="100000"/>
              </a:lnSpc>
              <a:spcBef>
                <a:spcPts val="245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Deleted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files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65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Passwords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65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Cryptographic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keys</a:t>
            </a:r>
            <a:endParaRPr sz="2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dirty="0"/>
              <a:t>Analyze</a:t>
            </a:r>
            <a:r>
              <a:rPr spc="-5" dirty="0"/>
              <a:t> file</a:t>
            </a:r>
            <a:r>
              <a:rPr dirty="0"/>
              <a:t> access,</a:t>
            </a:r>
            <a:r>
              <a:rPr spc="-5" dirty="0"/>
              <a:t> modification</a:t>
            </a:r>
            <a:r>
              <a:rPr dirty="0"/>
              <a:t> and </a:t>
            </a:r>
            <a:r>
              <a:rPr spc="-5" dirty="0"/>
              <a:t>creation</a:t>
            </a:r>
            <a:r>
              <a:rPr dirty="0"/>
              <a:t> times.</a:t>
            </a: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dirty="0"/>
              <a:t>View/analyze:</a:t>
            </a:r>
          </a:p>
          <a:p>
            <a:pPr marL="683260" lvl="1" indent="-326390">
              <a:lnSpc>
                <a:spcPct val="100000"/>
              </a:lnSpc>
              <a:spcBef>
                <a:spcPts val="245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Logs,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system,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application,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other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…</a:t>
            </a:r>
            <a:endParaRPr sz="2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34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pc="-5" dirty="0"/>
              <a:t>Identify</a:t>
            </a:r>
            <a:r>
              <a:rPr spc="5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dirty="0"/>
              <a:t>user or</a:t>
            </a:r>
            <a:r>
              <a:rPr spc="-5" dirty="0"/>
              <a:t> program’s</a:t>
            </a:r>
            <a:r>
              <a:rPr spc="5" dirty="0"/>
              <a:t> </a:t>
            </a:r>
            <a:r>
              <a:rPr spc="-5" dirty="0"/>
              <a:t>system</a:t>
            </a:r>
            <a:r>
              <a:rPr spc="5" dirty="0"/>
              <a:t> </a:t>
            </a:r>
            <a:r>
              <a:rPr spc="-5" dirty="0"/>
              <a:t>activity.</a:t>
            </a:r>
          </a:p>
          <a:p>
            <a:pPr marL="355600" indent="-342900">
              <a:lnSpc>
                <a:spcPct val="100000"/>
              </a:lnSpc>
              <a:spcBef>
                <a:spcPts val="310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dirty="0"/>
              <a:t>Analyze</a:t>
            </a:r>
            <a:r>
              <a:rPr spc="-40" dirty="0"/>
              <a:t> </a:t>
            </a:r>
            <a:r>
              <a:rPr spc="-5" dirty="0"/>
              <a:t>e-mail</a:t>
            </a:r>
          </a:p>
          <a:p>
            <a:pPr marL="683260" lvl="1" indent="-326390">
              <a:lnSpc>
                <a:spcPct val="100000"/>
              </a:lnSpc>
              <a:spcBef>
                <a:spcPts val="254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Source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254"/>
              </a:spcBef>
              <a:buClr>
                <a:srgbClr val="39822E"/>
              </a:buClr>
              <a:buSzPct val="59090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200" spc="-5" dirty="0">
                <a:latin typeface="Arial MT"/>
                <a:cs typeface="Arial MT"/>
              </a:rPr>
              <a:t>Content.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49201B42-8575-4103-A9DA-E50BB4BB3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81000"/>
            <a:ext cx="9052560" cy="1020287"/>
          </a:xfrm>
        </p:spPr>
        <p:txBody>
          <a:bodyPr/>
          <a:lstStyle/>
          <a:p>
            <a:pPr eaLnBrk="1" hangingPunct="1"/>
            <a:br>
              <a:rPr lang="en-US" altLang="en-US" sz="3200" dirty="0"/>
            </a:br>
            <a:r>
              <a:rPr lang="en-US" altLang="en-US" sz="3200" dirty="0"/>
              <a:t>	LOGS ON LIVE SYSTEM</a:t>
            </a:r>
          </a:p>
        </p:txBody>
      </p:sp>
      <p:pic>
        <p:nvPicPr>
          <p:cNvPr id="8195" name="Picture 2" descr="C:\Users\SHOGUNS\Desktop\1212.jpg">
            <a:extLst>
              <a:ext uri="{FF2B5EF4-FFF2-40B4-BE49-F238E27FC236}">
                <a16:creationId xmlns:a16="http://schemas.microsoft.com/office/drawing/2014/main" id="{A6958C79-99B1-4AF0-B4B8-35422A0CF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6400"/>
            <a:ext cx="8725535" cy="539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0887AB20-6043-44A7-B10A-936B2A452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2347"/>
            <a:ext cx="8382000" cy="492443"/>
          </a:xfrm>
        </p:spPr>
        <p:txBody>
          <a:bodyPr/>
          <a:lstStyle/>
          <a:p>
            <a:pPr eaLnBrk="1" hangingPunct="1"/>
            <a:r>
              <a:rPr lang="en-US" altLang="en-US" sz="3200" b="1" dirty="0"/>
              <a:t>TYPES OF NETWORK MONITORING</a:t>
            </a:r>
            <a:endParaRPr lang="en-US" altLang="en-US" sz="3200" dirty="0"/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05FB0211-0C72-4168-9C8A-93996A010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139" y="2013567"/>
            <a:ext cx="8072120" cy="2400657"/>
          </a:xfrm>
        </p:spPr>
        <p:txBody>
          <a:bodyPr/>
          <a:lstStyle/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b="1" dirty="0"/>
              <a:t>Event monitoring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b="1" dirty="0"/>
              <a:t>Trap-and-Trace Monitoring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b="1" dirty="0"/>
              <a:t>Full-content monitoring</a:t>
            </a:r>
          </a:p>
          <a:p>
            <a:pPr eaLnBrk="1" hangingPunct="1"/>
            <a:endParaRPr lang="en-US" altLang="en-US" b="1" dirty="0"/>
          </a:p>
          <a:p>
            <a:pPr eaLnBrk="1" hangingPunct="1"/>
            <a:endParaRPr lang="en-US" altLang="en-US" b="1" dirty="0"/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Content Placeholder 2">
            <a:extLst>
              <a:ext uri="{FF2B5EF4-FFF2-40B4-BE49-F238E27FC236}">
                <a16:creationId xmlns:a16="http://schemas.microsoft.com/office/drawing/2014/main" id="{A1A3D25D-1C95-4583-8646-68C11757C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33600"/>
            <a:ext cx="8879332" cy="3724096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en-US" altLang="en-US" sz="3080" b="1" dirty="0"/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Event monitoring is based on </a:t>
            </a:r>
            <a:r>
              <a:rPr lang="en-US" altLang="en-US" sz="2640" dirty="0">
                <a:solidFill>
                  <a:srgbClr val="FF0000"/>
                </a:solidFill>
              </a:rPr>
              <a:t>rules or thresholds </a:t>
            </a:r>
            <a:r>
              <a:rPr lang="en-US" altLang="en-US" sz="2640" dirty="0"/>
              <a:t>employed on the network-monitoring platform. 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Events are simply alerts that something occurred on your network. 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Traditional events are generated by a network IDS,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Events can also be created by network health monitoring software like MRTG (Multi Router Traffic  </a:t>
            </a:r>
            <a:r>
              <a:rPr lang="en-US" altLang="en-US" sz="2640" dirty="0" err="1"/>
              <a:t>Grapher</a:t>
            </a:r>
            <a:r>
              <a:rPr lang="en-US" altLang="en-US" sz="2640" dirty="0"/>
              <a:t>) or NTOP.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2E534-A230-42C4-AFD3-A5DBC9900D93}"/>
              </a:ext>
            </a:extLst>
          </p:cNvPr>
          <p:cNvSpPr txBox="1"/>
          <p:nvPr/>
        </p:nvSpPr>
        <p:spPr>
          <a:xfrm>
            <a:off x="1143000" y="838200"/>
            <a:ext cx="807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3200" b="1" dirty="0"/>
              <a:t>Event monitoring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7D5D9951-8186-4427-954A-607038E24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447800"/>
            <a:ext cx="9052560" cy="432118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b="1" dirty="0"/>
              <a:t>Trap-and-Trace Monitoring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b="1" dirty="0"/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860" dirty="0"/>
              <a:t>Non-content monitoring </a:t>
            </a:r>
            <a:r>
              <a:rPr lang="en-US" altLang="en-US" sz="2860" dirty="0">
                <a:solidFill>
                  <a:srgbClr val="FF0000"/>
                </a:solidFill>
              </a:rPr>
              <a:t>records the session </a:t>
            </a:r>
            <a:r>
              <a:rPr lang="en-US" altLang="en-US" sz="2860" dirty="0"/>
              <a:t>or transaction data summarizing the network activity.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860" dirty="0"/>
              <a:t>Law enforcement refers to such non-content monitoring as a </a:t>
            </a:r>
            <a:r>
              <a:rPr lang="en-US" altLang="en-US" sz="2860" i="1" dirty="0"/>
              <a:t>pen register or a trap-and-trace.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860" dirty="0"/>
              <a:t>It typically includes the protocol, IP addresses, and ports used by a network communication.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860" dirty="0">
                <a:solidFill>
                  <a:srgbClr val="FF0000"/>
                </a:solidFill>
              </a:rPr>
              <a:t>Counts of bytes</a:t>
            </a:r>
            <a:r>
              <a:rPr lang="en-US" altLang="en-US" sz="2860" dirty="0"/>
              <a:t> of information sent by each side, and </a:t>
            </a:r>
            <a:r>
              <a:rPr lang="en-US" altLang="en-US" sz="2860" dirty="0">
                <a:solidFill>
                  <a:srgbClr val="FF0000"/>
                </a:solidFill>
              </a:rPr>
              <a:t>counts of packets </a:t>
            </a:r>
            <a:r>
              <a:rPr lang="en-US" altLang="en-US" sz="2860" dirty="0"/>
              <a:t>sent by each side.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2">
            <a:extLst>
              <a:ext uri="{FF2B5EF4-FFF2-40B4-BE49-F238E27FC236}">
                <a16:creationId xmlns:a16="http://schemas.microsoft.com/office/drawing/2014/main" id="{8279C2AF-0F95-4F48-9886-4817BE142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905000"/>
            <a:ext cx="9052560" cy="40386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b="1" dirty="0"/>
              <a:t>Full-content monitoring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b="1" dirty="0"/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Full-content monitoring yields data that includes the raw packets collected from the wire.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It offers the highest fidelity, because it represents the </a:t>
            </a:r>
            <a:r>
              <a:rPr lang="en-US" altLang="en-US" sz="2640" dirty="0">
                <a:solidFill>
                  <a:srgbClr val="FF0000"/>
                </a:solidFill>
              </a:rPr>
              <a:t>actual communication</a:t>
            </a:r>
            <a:r>
              <a:rPr lang="en-US" altLang="en-US" sz="2640" dirty="0"/>
              <a:t> passed between computers on a network. Full-content data includes packet headers and payloads.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B98003EA-9DDA-4029-95D1-0E7A2C9CA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41882"/>
            <a:ext cx="9067800" cy="984885"/>
          </a:xfrm>
        </p:spPr>
        <p:txBody>
          <a:bodyPr/>
          <a:lstStyle/>
          <a:p>
            <a:pPr eaLnBrk="1" hangingPunct="1"/>
            <a:r>
              <a:rPr lang="en-US" altLang="en-US" sz="3200" b="1" dirty="0"/>
              <a:t>SETTING UP A NETWORK MONITORING SYSTEM</a:t>
            </a:r>
            <a:endParaRPr lang="en-US" altLang="en-US" sz="3200" dirty="0"/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6F2DFE21-28CB-4F2A-9FEB-07C1D8362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34" y="2362200"/>
            <a:ext cx="8879332" cy="4062651"/>
          </a:xfrm>
        </p:spPr>
        <p:txBody>
          <a:bodyPr/>
          <a:lstStyle/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Network diagnostic and troubleshooting hardware can capture data reliably and usually are the most efficient at capturing data at the full rate of the monitored network segment.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Also having several drawbacks that make them unsuitable for performing network surveillance.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endParaRPr lang="en-US" altLang="en-US" sz="2640" dirty="0"/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example, they lack remote management capabilities and proper storage space, and they usually cost a lot of money.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9EE1E1B5-DF30-4149-B324-7D88313B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9052560" cy="492443"/>
          </a:xfrm>
        </p:spPr>
        <p:txBody>
          <a:bodyPr/>
          <a:lstStyle/>
          <a:p>
            <a:pPr eaLnBrk="1" hangingPunct="1"/>
            <a:r>
              <a:rPr lang="en-US" altLang="en-US" sz="3200" b="1" dirty="0"/>
              <a:t>CHOOSING APPROPRIATE SOFTWARE</a:t>
            </a:r>
            <a:endParaRPr lang="en-US" altLang="en-US" sz="3200" dirty="0"/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CA6CDC2F-10BE-44A0-87A9-900113E6E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371600"/>
            <a:ext cx="9052560" cy="6172200"/>
          </a:xfrm>
        </p:spPr>
        <p:txBody>
          <a:bodyPr/>
          <a:lstStyle/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Some common commercial sniffer software packages include Sniffer Network Analyzer for Ethernet, Surveyor/Explorer, and Lan Analyzer.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Choosing an appropriate operating system is as important as choosing the appropriate sniffer software that you decide to use for network surveillance.</a:t>
            </a:r>
          </a:p>
          <a:p>
            <a:pPr algn="just" eaLnBrk="1" hangingPunct="1"/>
            <a:endParaRPr lang="en-US" altLang="en-US" sz="2640" dirty="0"/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n-US" altLang="en-US" sz="2860" b="1" dirty="0"/>
              <a:t>Silent Sniffers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A </a:t>
            </a:r>
            <a:r>
              <a:rPr lang="en-US" altLang="en-US" sz="2640" i="1" dirty="0"/>
              <a:t>silent sniffer is a system that will not respond to any packets it receives — </a:t>
            </a:r>
            <a:r>
              <a:rPr lang="en-US" altLang="en-US" sz="2640" dirty="0"/>
              <a:t>directed IP datagrams, broadcast, or multicast.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Implementing a silent sniffer is the most foolproof way of preventing intruders from discovering your monitoring system.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putting your listening interface into Stealth Mode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B98003EA-9DDA-4029-95D1-0E7A2C9CA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1882"/>
            <a:ext cx="8879332" cy="984885"/>
          </a:xfrm>
        </p:spPr>
        <p:txBody>
          <a:bodyPr/>
          <a:lstStyle/>
          <a:p>
            <a:pPr eaLnBrk="1" hangingPunct="1"/>
            <a:r>
              <a:rPr lang="en-US" altLang="en-US" sz="3200" b="1" dirty="0"/>
              <a:t>SETTING UP A NETWORK MONITORING SYSTEM</a:t>
            </a:r>
            <a:endParaRPr lang="en-US" altLang="en-US" sz="3200" dirty="0"/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6F2DFE21-28CB-4F2A-9FEB-07C1D8362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29224"/>
            <a:ext cx="9514585" cy="4062651"/>
          </a:xfrm>
        </p:spPr>
        <p:txBody>
          <a:bodyPr/>
          <a:lstStyle/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Network diagnostic and troubleshooting hardware can capture data reliably and usually are the most efficient at capturing data at the full rate of the monitored network segment.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Also having several drawbacks that make them unsuitable for performing network surveillance.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endParaRPr lang="en-US" altLang="en-US" sz="2640" dirty="0"/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example, they lack remote management capabilities and proper storage space, and they usually cost a lot of money.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9EE1E1B5-DF30-4149-B324-7D88313B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92468"/>
            <a:ext cx="9052560" cy="492443"/>
          </a:xfrm>
        </p:spPr>
        <p:txBody>
          <a:bodyPr/>
          <a:lstStyle/>
          <a:p>
            <a:pPr eaLnBrk="1" hangingPunct="1"/>
            <a:r>
              <a:rPr lang="en-US" altLang="en-US" sz="3200" b="1" dirty="0"/>
              <a:t>CHOOSING APPROPRIATE SOFTWARE</a:t>
            </a:r>
            <a:endParaRPr lang="en-US" altLang="en-US" sz="3200" dirty="0"/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CA6CDC2F-10BE-44A0-87A9-900113E6E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203961"/>
            <a:ext cx="9052560" cy="6127831"/>
          </a:xfrm>
        </p:spPr>
        <p:txBody>
          <a:bodyPr/>
          <a:lstStyle/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Some common commercial sniffer software packages include Sniffer Network Analyzer for Ethernet, Surveyor/Explorer, and Lan Analyzer.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Choosing an appropriate operating system is as important as choosing the appropriate sniffer software that you decide to use for network surveillance.</a:t>
            </a:r>
          </a:p>
          <a:p>
            <a:pPr algn="just" eaLnBrk="1" hangingPunct="1"/>
            <a:endParaRPr lang="en-US" altLang="en-US" sz="2640" dirty="0"/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n-US" altLang="en-US" sz="2860" b="1" dirty="0"/>
              <a:t>Silent Sniffers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A </a:t>
            </a:r>
            <a:r>
              <a:rPr lang="en-US" altLang="en-US" sz="2640" i="1" dirty="0"/>
              <a:t>silent sniffer is a system that will not respond to any packets it receives — </a:t>
            </a:r>
            <a:r>
              <a:rPr lang="en-US" altLang="en-US" sz="2640" dirty="0"/>
              <a:t>directed IP datagrams, broadcast, or multicast.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Implementing a silent sniffer is the most foolproof way of preventing intruders from discovering your monitoring system.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640" dirty="0"/>
              <a:t>putting your listening interface into Stealth Mode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>
            <a:extLst>
              <a:ext uri="{FF2B5EF4-FFF2-40B4-BE49-F238E27FC236}">
                <a16:creationId xmlns:a16="http://schemas.microsoft.com/office/drawing/2014/main" id="{0721CBF1-2E65-4015-999D-43B14B5D8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139" y="2013567"/>
            <a:ext cx="8072120" cy="2000548"/>
          </a:xfrm>
        </p:spPr>
        <p:txBody>
          <a:bodyPr/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Silent Sniffer (HTTP)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Snort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Cache View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724915"/>
            <a:ext cx="31159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Disk</a:t>
            </a:r>
            <a:r>
              <a:rPr spc="-114" dirty="0"/>
              <a:t> </a:t>
            </a:r>
            <a:r>
              <a:rPr spc="-300" dirty="0"/>
              <a:t>Forensics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5</a:t>
            </a:fld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1984940"/>
            <a:ext cx="7613650" cy="346392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44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Requires</a:t>
            </a:r>
            <a:r>
              <a:rPr sz="3000" spc="-3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(bit-stream)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image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copies</a:t>
            </a:r>
            <a:endParaRPr sz="3000">
              <a:latin typeface="Arial MT"/>
              <a:cs typeface="Arial MT"/>
            </a:endParaRPr>
          </a:p>
          <a:p>
            <a:pPr marL="682625" marR="5080" lvl="1" indent="-326390">
              <a:lnSpc>
                <a:spcPct val="100000"/>
              </a:lnSpc>
              <a:spcBef>
                <a:spcPts val="650"/>
              </a:spcBef>
              <a:buClr>
                <a:srgbClr val="39822E"/>
              </a:buClr>
              <a:buSzPct val="61538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600" dirty="0">
                <a:latin typeface="Arial MT"/>
                <a:cs typeface="Arial MT"/>
              </a:rPr>
              <a:t>Include </a:t>
            </a:r>
            <a:r>
              <a:rPr sz="2600" spc="-5" dirty="0">
                <a:latin typeface="Arial MT"/>
                <a:cs typeface="Arial MT"/>
              </a:rPr>
              <a:t>slack space, </a:t>
            </a:r>
            <a:r>
              <a:rPr sz="2600" dirty="0">
                <a:latin typeface="Arial MT"/>
                <a:cs typeface="Arial MT"/>
              </a:rPr>
              <a:t>unallocated space, paging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(swap)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files,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and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deleted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file </a:t>
            </a:r>
            <a:r>
              <a:rPr sz="2600" dirty="0">
                <a:latin typeface="Arial MT"/>
                <a:cs typeface="Arial MT"/>
              </a:rPr>
              <a:t>fragments.</a:t>
            </a:r>
            <a:endParaRPr sz="2600">
              <a:latin typeface="Arial MT"/>
              <a:cs typeface="Arial MT"/>
            </a:endParaRPr>
          </a:p>
          <a:p>
            <a:pPr marL="354965" marR="164465" indent="-342900">
              <a:lnSpc>
                <a:spcPct val="100000"/>
              </a:lnSpc>
              <a:spcBef>
                <a:spcPts val="720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Investigators must </a:t>
            </a:r>
            <a:r>
              <a:rPr sz="3000" dirty="0">
                <a:latin typeface="Arial MT"/>
                <a:cs typeface="Arial MT"/>
              </a:rPr>
              <a:t>be </a:t>
            </a:r>
            <a:r>
              <a:rPr sz="3000" spc="-5" dirty="0">
                <a:latin typeface="Arial MT"/>
                <a:cs typeface="Arial MT"/>
              </a:rPr>
              <a:t>able to demonstrate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compliance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with</a:t>
            </a:r>
            <a:r>
              <a:rPr sz="3000" spc="-10" dirty="0">
                <a:latin typeface="Arial MT"/>
                <a:cs typeface="Arial MT"/>
              </a:rPr>
              <a:t> evidence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rules</a:t>
            </a:r>
            <a:endParaRPr sz="3000">
              <a:latin typeface="Arial MT"/>
              <a:cs typeface="Arial MT"/>
            </a:endParaRPr>
          </a:p>
          <a:p>
            <a:pPr marL="355600" marR="1116965" indent="-342900">
              <a:lnSpc>
                <a:spcPct val="100000"/>
              </a:lnSpc>
              <a:spcBef>
                <a:spcPts val="720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Integrity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can</a:t>
            </a:r>
            <a:r>
              <a:rPr sz="3000" spc="-2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be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demonstrated</a:t>
            </a:r>
            <a:r>
              <a:rPr sz="3000" spc="-2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with</a:t>
            </a:r>
            <a:r>
              <a:rPr sz="3000" spc="-3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a </a:t>
            </a:r>
            <a:r>
              <a:rPr sz="3000" spc="-8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message</a:t>
            </a:r>
            <a:r>
              <a:rPr sz="3000" spc="-3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digest.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FA252247-F3E5-4291-8EE4-7A8E97918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07488"/>
            <a:ext cx="8153400" cy="492443"/>
          </a:xfrm>
        </p:spPr>
        <p:txBody>
          <a:bodyPr/>
          <a:lstStyle/>
          <a:p>
            <a:r>
              <a:rPr lang="en-US" altLang="en-US" sz="3200" b="1" dirty="0"/>
              <a:t>REGISTRY DATA COLLECTION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84CCC7D1-64A8-4F65-B742-28AE33D52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371600"/>
            <a:ext cx="9052560" cy="575542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40" dirty="0"/>
              <a:t>The Windows Registry is a collection of data files that stores vital configuration data for the system.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40" dirty="0"/>
              <a:t>The operating system uses the Registry to store information about the hardware, software, and components of a system. You can think of the Registry as a log file, harboring a lot of data that is useful to investigators.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40" dirty="0"/>
              <a:t>The Registry can reveal the software installed in the past, the security configuration of the machine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2200" dirty="0"/>
              <a:t>_ HKEY_CLASSES_ROOT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2200" dirty="0"/>
              <a:t>_ HKEY_CURRENT_USER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2200" dirty="0"/>
              <a:t>_ HKEY_LOCAL_MACHINE (abbreviated as HKLM)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2200" dirty="0"/>
              <a:t>_ HKEY_USERS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2200" dirty="0"/>
              <a:t>_ HKEY_CURRENT_CONFIG</a:t>
            </a:r>
          </a:p>
          <a:p>
            <a:endParaRPr lang="en-US" altLang="en-US" sz="264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BEE4FC19-8FDB-4575-86F5-0174A734D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29914"/>
            <a:ext cx="7996363" cy="541687"/>
          </a:xfrm>
        </p:spPr>
        <p:txBody>
          <a:bodyPr/>
          <a:lstStyle/>
          <a:p>
            <a:r>
              <a:rPr lang="en-US" altLang="en-US" sz="3520" dirty="0"/>
              <a:t>HKEY_CLASSES_ROOT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5E2A86DC-C370-4609-8F1E-4903654F4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371601"/>
            <a:ext cx="9052560" cy="4875181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2640" dirty="0"/>
              <a:t>often shortened as </a:t>
            </a:r>
            <a:r>
              <a:rPr lang="en-US" altLang="en-US" sz="2640" i="1" dirty="0"/>
              <a:t>HKCR, It </a:t>
            </a:r>
            <a:r>
              <a:rPr lang="en-US" altLang="en-US" sz="2640" dirty="0"/>
              <a:t>associated information, as well as a programmatic identifier (ProgID), Class ID (CLSID), and Interface ID (IID) data.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640" b="1" dirty="0"/>
              <a:t>Registry Sub-keys in HKEY_CLASSES_ROOT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640" dirty="0"/>
              <a:t>HKEY_CLASSES_ROOT\.</a:t>
            </a:r>
            <a:r>
              <a:rPr lang="en-US" altLang="en-US" sz="2640" dirty="0" err="1"/>
              <a:t>avi</a:t>
            </a:r>
            <a:endParaRPr lang="en-US" altLang="en-US" sz="2640" dirty="0"/>
          </a:p>
          <a:p>
            <a:pPr>
              <a:buFont typeface="Arial" panose="020B0604020202020204" pitchFamily="34" charset="0"/>
              <a:buNone/>
            </a:pPr>
            <a:r>
              <a:rPr lang="en-US" altLang="en-US" sz="2640" dirty="0"/>
              <a:t>HKEY_CLASSES_ROOT\.bmp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640" dirty="0"/>
              <a:t>HKEY_CLASSES_ROOT\.exe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640" dirty="0"/>
              <a:t>HKEY_CLASSES_ROOT\.html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640" dirty="0"/>
              <a:t>HKEY_CLASSES_ROOT\.pdf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640" dirty="0"/>
              <a:t>HKEY_CLASSES_ROOT\Audio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640" dirty="0"/>
              <a:t>CDHKEY_CLASSES_ROOT\</a:t>
            </a:r>
            <a:r>
              <a:rPr lang="en-US" altLang="en-US" sz="2640" dirty="0" err="1"/>
              <a:t>dllfile</a:t>
            </a:r>
            <a:endParaRPr lang="en-US" altLang="en-US" sz="2640" b="1" dirty="0"/>
          </a:p>
          <a:p>
            <a:endParaRPr lang="en-US" altLang="en-US" sz="264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016D-326D-4BD4-8352-2E79C49BD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380" y="2534995"/>
            <a:ext cx="8549640" cy="1142492"/>
          </a:xfrm>
        </p:spPr>
        <p:txBody>
          <a:bodyPr/>
          <a:lstStyle/>
          <a:p>
            <a:pPr algn="ctr"/>
            <a:br>
              <a:rPr lang="en-US" sz="3712" dirty="0"/>
            </a:br>
            <a:r>
              <a:rPr lang="en-US" sz="3712" dirty="0"/>
              <a:t>HACKER TOOL</a:t>
            </a:r>
            <a:endParaRPr lang="en-IN" sz="3712" dirty="0"/>
          </a:p>
        </p:txBody>
      </p:sp>
    </p:spTree>
    <p:extLst>
      <p:ext uri="{BB962C8B-B14F-4D97-AF65-F5344CB8AC3E}">
        <p14:creationId xmlns:p14="http://schemas.microsoft.com/office/powerpoint/2010/main" val="1352511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06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6067" y="457200"/>
            <a:ext cx="4485131" cy="22387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724915"/>
            <a:ext cx="31159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Disk</a:t>
            </a:r>
            <a:r>
              <a:rPr spc="-114" dirty="0"/>
              <a:t> </a:t>
            </a:r>
            <a:r>
              <a:rPr spc="-300" dirty="0"/>
              <a:t>Forensics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6</a:t>
            </a:fld>
            <a:endParaRPr spc="-105" dirty="0"/>
          </a:p>
        </p:txBody>
      </p:sp>
      <p:sp>
        <p:nvSpPr>
          <p:cNvPr id="4" name="object 4"/>
          <p:cNvSpPr txBox="1"/>
          <p:nvPr/>
        </p:nvSpPr>
        <p:spPr>
          <a:xfrm>
            <a:off x="840739" y="2536951"/>
            <a:ext cx="6925945" cy="3795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Well established </a:t>
            </a:r>
            <a:r>
              <a:rPr sz="3000" spc="-10" dirty="0">
                <a:latin typeface="Arial MT"/>
                <a:cs typeface="Arial MT"/>
              </a:rPr>
              <a:t>methodology </a:t>
            </a:r>
            <a:r>
              <a:rPr sz="3000" spc="-5" dirty="0">
                <a:latin typeface="Arial MT"/>
                <a:cs typeface="Arial MT"/>
              </a:rPr>
              <a:t>for </a:t>
            </a:r>
            <a:r>
              <a:rPr sz="3000" dirty="0">
                <a:latin typeface="Arial MT"/>
                <a:cs typeface="Arial MT"/>
              </a:rPr>
              <a:t>court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preservation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and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presentation.</a:t>
            </a:r>
            <a:endParaRPr sz="3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30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10" dirty="0">
                <a:latin typeface="Arial MT"/>
                <a:cs typeface="Arial MT"/>
              </a:rPr>
              <a:t>Readily available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commercial tools</a:t>
            </a:r>
            <a:endParaRPr sz="3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CD9A00"/>
              </a:buClr>
              <a:buFont typeface="MS UI Gothic"/>
              <a:buChar char="■"/>
            </a:pPr>
            <a:endParaRPr sz="435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Love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Bug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Case</a:t>
            </a:r>
            <a:r>
              <a:rPr sz="3000" spc="-3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Study</a:t>
            </a:r>
            <a:endParaRPr sz="3000">
              <a:latin typeface="Arial MT"/>
              <a:cs typeface="Arial MT"/>
            </a:endParaRPr>
          </a:p>
          <a:p>
            <a:pPr marL="1035050" lvl="1" indent="-351155">
              <a:lnSpc>
                <a:spcPct val="100000"/>
              </a:lnSpc>
              <a:spcBef>
                <a:spcPts val="545"/>
              </a:spcBef>
              <a:buClr>
                <a:srgbClr val="CD9A00"/>
              </a:buClr>
              <a:buSzPct val="63636"/>
              <a:buFont typeface="MS UI Gothic"/>
              <a:buChar char="■"/>
              <a:tabLst>
                <a:tab pos="1035050" algn="l"/>
                <a:tab pos="1035685" algn="l"/>
              </a:tabLst>
            </a:pPr>
            <a:r>
              <a:rPr sz="2200" spc="-5" dirty="0">
                <a:latin typeface="Arial MT"/>
                <a:cs typeface="Arial MT"/>
              </a:rPr>
              <a:t>Hex Editors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Microsoft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Office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Documents</a:t>
            </a:r>
            <a:endParaRPr sz="2200">
              <a:latin typeface="Arial MT"/>
              <a:cs typeface="Arial MT"/>
            </a:endParaRPr>
          </a:p>
          <a:p>
            <a:pPr marL="1035050" lvl="1" indent="-351155">
              <a:lnSpc>
                <a:spcPct val="100000"/>
              </a:lnSpc>
              <a:spcBef>
                <a:spcPts val="530"/>
              </a:spcBef>
              <a:buClr>
                <a:srgbClr val="CD9A00"/>
              </a:buClr>
              <a:buSzPct val="63636"/>
              <a:buFont typeface="MS UI Gothic"/>
              <a:buChar char="■"/>
              <a:tabLst>
                <a:tab pos="1035050" algn="l"/>
                <a:tab pos="1035685" algn="l"/>
              </a:tabLst>
            </a:pPr>
            <a:r>
              <a:rPr sz="2200" spc="-5" dirty="0">
                <a:latin typeface="Arial MT"/>
                <a:cs typeface="Arial MT"/>
              </a:rPr>
              <a:t>Michael Buen </a:t>
            </a:r>
            <a:r>
              <a:rPr sz="2200" dirty="0">
                <a:latin typeface="Arial MT"/>
                <a:cs typeface="Arial MT"/>
              </a:rPr>
              <a:t>&amp;</a:t>
            </a:r>
            <a:r>
              <a:rPr sz="2200" spc="-5" dirty="0">
                <a:latin typeface="Arial MT"/>
                <a:cs typeface="Arial MT"/>
              </a:rPr>
              <a:t> Onel de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Guzman</a:t>
            </a:r>
            <a:endParaRPr sz="2200">
              <a:latin typeface="Arial MT"/>
              <a:cs typeface="Arial MT"/>
            </a:endParaRPr>
          </a:p>
          <a:p>
            <a:pPr marL="1035050" lvl="1" indent="-351155">
              <a:lnSpc>
                <a:spcPct val="100000"/>
              </a:lnSpc>
              <a:spcBef>
                <a:spcPts val="515"/>
              </a:spcBef>
              <a:buClr>
                <a:srgbClr val="CD9A00"/>
              </a:buClr>
              <a:buSzPct val="63636"/>
              <a:buFont typeface="MS UI Gothic"/>
              <a:buChar char="■"/>
              <a:tabLst>
                <a:tab pos="1035050" algn="l"/>
                <a:tab pos="1035685" algn="l"/>
              </a:tabLst>
            </a:pPr>
            <a:r>
              <a:rPr sz="2200" spc="-5" dirty="0">
                <a:latin typeface="Arial MT"/>
                <a:cs typeface="Arial MT"/>
              </a:rPr>
              <a:t>Jurisdiction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Issues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533400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724915"/>
            <a:ext cx="59766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0" dirty="0"/>
              <a:t>C</a:t>
            </a:r>
            <a:r>
              <a:rPr spc="-190" dirty="0"/>
              <a:t>o</a:t>
            </a:r>
            <a:r>
              <a:rPr spc="-260" dirty="0"/>
              <a:t>m</a:t>
            </a:r>
            <a:r>
              <a:rPr spc="-275" dirty="0"/>
              <a:t>m</a:t>
            </a:r>
            <a:r>
              <a:rPr spc="-590" dirty="0"/>
              <a:t>e</a:t>
            </a:r>
            <a:r>
              <a:rPr dirty="0"/>
              <a:t>r</a:t>
            </a:r>
            <a:r>
              <a:rPr spc="-355" dirty="0"/>
              <a:t>c</a:t>
            </a:r>
            <a:r>
              <a:rPr dirty="0"/>
              <a:t>i</a:t>
            </a:r>
            <a:r>
              <a:rPr spc="-640" dirty="0"/>
              <a:t>a</a:t>
            </a:r>
            <a:r>
              <a:rPr spc="5" dirty="0"/>
              <a:t>l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204" dirty="0"/>
              <a:t>F</a:t>
            </a:r>
            <a:r>
              <a:rPr spc="-190" dirty="0"/>
              <a:t>o</a:t>
            </a:r>
            <a:r>
              <a:rPr dirty="0"/>
              <a:t>r</a:t>
            </a:r>
            <a:r>
              <a:rPr spc="-600" dirty="0"/>
              <a:t>e</a:t>
            </a:r>
            <a:r>
              <a:rPr spc="-190" dirty="0"/>
              <a:t>n</a:t>
            </a:r>
            <a:r>
              <a:rPr spc="-570" dirty="0"/>
              <a:t>s</a:t>
            </a:r>
            <a:r>
              <a:rPr dirty="0"/>
              <a:t>i</a:t>
            </a:r>
            <a:r>
              <a:rPr spc="-365" dirty="0"/>
              <a:t>c</a:t>
            </a:r>
            <a:r>
              <a:rPr spc="-570" dirty="0"/>
              <a:t>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10" dirty="0"/>
              <a:t>T</a:t>
            </a:r>
            <a:r>
              <a:rPr spc="-204" dirty="0"/>
              <a:t>o</a:t>
            </a:r>
            <a:r>
              <a:rPr spc="-190" dirty="0"/>
              <a:t>o</a:t>
            </a:r>
            <a:r>
              <a:rPr dirty="0"/>
              <a:t>l</a:t>
            </a:r>
            <a:r>
              <a:rPr spc="-570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7</a:t>
            </a:fld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1984940"/>
            <a:ext cx="7041515" cy="376047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44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Tools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and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Vendors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include:</a:t>
            </a:r>
            <a:endParaRPr sz="3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650"/>
              </a:spcBef>
              <a:buClr>
                <a:srgbClr val="39822E"/>
              </a:buClr>
              <a:buSzPct val="61538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600" dirty="0">
                <a:latin typeface="Arial MT"/>
                <a:cs typeface="Arial MT"/>
              </a:rPr>
              <a:t>EnCase</a:t>
            </a:r>
            <a:endParaRPr sz="2600">
              <a:latin typeface="Arial MT"/>
              <a:cs typeface="Arial MT"/>
            </a:endParaRPr>
          </a:p>
          <a:p>
            <a:pPr marL="1035050" lvl="2" indent="-351155">
              <a:lnSpc>
                <a:spcPct val="100000"/>
              </a:lnSpc>
              <a:spcBef>
                <a:spcPts val="625"/>
              </a:spcBef>
              <a:buClr>
                <a:srgbClr val="CD9A00"/>
              </a:buClr>
              <a:buSzPct val="65384"/>
              <a:buFont typeface="MS UI Gothic"/>
              <a:buChar char="■"/>
              <a:tabLst>
                <a:tab pos="1035050" algn="l"/>
                <a:tab pos="1035685" algn="l"/>
                <a:tab pos="4032885" algn="l"/>
              </a:tabLst>
            </a:pPr>
            <a:r>
              <a:rPr sz="2600" dirty="0">
                <a:latin typeface="Arial MT"/>
                <a:cs typeface="Arial MT"/>
              </a:rPr>
              <a:t>Guidance Software	Pasadena,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5" dirty="0">
                <a:latin typeface="Arial MT"/>
                <a:cs typeface="Arial MT"/>
              </a:rPr>
              <a:t>CA</a:t>
            </a:r>
            <a:endParaRPr sz="26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635"/>
              </a:spcBef>
              <a:buClr>
                <a:srgbClr val="39822E"/>
              </a:buClr>
              <a:buSzPct val="61538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600" spc="-5" dirty="0">
                <a:latin typeface="Arial MT"/>
                <a:cs typeface="Arial MT"/>
              </a:rPr>
              <a:t>Forensic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Tool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Kit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(FTK)</a:t>
            </a:r>
            <a:endParaRPr sz="2600">
              <a:latin typeface="Arial MT"/>
              <a:cs typeface="Arial MT"/>
            </a:endParaRPr>
          </a:p>
          <a:p>
            <a:pPr marL="1035050" lvl="2" indent="-351155">
              <a:lnSpc>
                <a:spcPct val="100000"/>
              </a:lnSpc>
              <a:spcBef>
                <a:spcPts val="520"/>
              </a:spcBef>
              <a:buClr>
                <a:srgbClr val="CD9A00"/>
              </a:buClr>
              <a:buSzPct val="63636"/>
              <a:buFont typeface="MS UI Gothic"/>
              <a:buChar char="■"/>
              <a:tabLst>
                <a:tab pos="1035050" algn="l"/>
                <a:tab pos="1035685" algn="l"/>
              </a:tabLst>
            </a:pPr>
            <a:r>
              <a:rPr sz="2200" spc="-5" dirty="0">
                <a:latin typeface="Arial MT"/>
                <a:cs typeface="Arial MT"/>
              </a:rPr>
              <a:t>AccessData</a:t>
            </a:r>
            <a:endParaRPr sz="22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635"/>
              </a:spcBef>
              <a:buClr>
                <a:srgbClr val="39822E"/>
              </a:buClr>
              <a:buSzPct val="61538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600" dirty="0">
                <a:latin typeface="Arial MT"/>
                <a:cs typeface="Arial MT"/>
              </a:rPr>
              <a:t>SafeBack</a:t>
            </a:r>
            <a:endParaRPr sz="2600">
              <a:latin typeface="Arial MT"/>
              <a:cs typeface="Arial MT"/>
            </a:endParaRPr>
          </a:p>
          <a:p>
            <a:pPr marL="1035050" marR="5080" lvl="2" indent="-351155">
              <a:lnSpc>
                <a:spcPct val="100400"/>
              </a:lnSpc>
              <a:spcBef>
                <a:spcPts val="610"/>
              </a:spcBef>
              <a:buClr>
                <a:srgbClr val="CD9A00"/>
              </a:buClr>
              <a:buSzPct val="53846"/>
              <a:buFont typeface="MS UI Gothic"/>
              <a:buChar char="■"/>
              <a:tabLst>
                <a:tab pos="1112520" algn="l"/>
                <a:tab pos="1113155" algn="l"/>
              </a:tabLst>
            </a:pPr>
            <a:r>
              <a:rPr dirty="0"/>
              <a:t>	</a:t>
            </a:r>
            <a:r>
              <a:rPr sz="2600" dirty="0">
                <a:latin typeface="Arial MT"/>
                <a:cs typeface="Arial MT"/>
              </a:rPr>
              <a:t>New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Technologies,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Inc.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(NTI),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Gresham, </a:t>
            </a:r>
            <a:r>
              <a:rPr sz="2600" spc="-70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Oregon</a:t>
            </a:r>
            <a:endParaRPr sz="2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664368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724915"/>
            <a:ext cx="162115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E</a:t>
            </a:r>
            <a:r>
              <a:rPr spc="-190" dirty="0"/>
              <a:t>n</a:t>
            </a:r>
            <a:r>
              <a:rPr spc="-370" dirty="0"/>
              <a:t>C</a:t>
            </a:r>
            <a:r>
              <a:rPr spc="-640" dirty="0"/>
              <a:t>a</a:t>
            </a:r>
            <a:r>
              <a:rPr spc="-570" dirty="0"/>
              <a:t>s</a:t>
            </a:r>
            <a:r>
              <a:rPr spc="-585" dirty="0"/>
              <a:t>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8</a:t>
            </a:fld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2079751"/>
            <a:ext cx="7158355" cy="3430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93345" indent="-342900">
              <a:lnSpc>
                <a:spcPct val="100000"/>
              </a:lnSpc>
              <a:spcBef>
                <a:spcPts val="100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Considered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a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L.E.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leader</a:t>
            </a:r>
            <a:r>
              <a:rPr sz="3000" spc="-3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in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stand-alone </a:t>
            </a:r>
            <a:r>
              <a:rPr sz="3000" spc="-8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forensics</a:t>
            </a:r>
            <a:r>
              <a:rPr sz="3000" spc="-3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analysis.</a:t>
            </a:r>
            <a:endParaRPr sz="3000">
              <a:latin typeface="Arial MT"/>
              <a:cs typeface="Arial MT"/>
            </a:endParaRPr>
          </a:p>
          <a:p>
            <a:pPr marL="683260" lvl="1" indent="-326390">
              <a:lnSpc>
                <a:spcPct val="100000"/>
              </a:lnSpc>
              <a:spcBef>
                <a:spcPts val="650"/>
              </a:spcBef>
              <a:buClr>
                <a:srgbClr val="39822E"/>
              </a:buClr>
              <a:buSzPct val="61538"/>
              <a:buFont typeface="MS UI Gothic"/>
              <a:buChar char="❑"/>
              <a:tabLst>
                <a:tab pos="682625" algn="l"/>
                <a:tab pos="683260" algn="l"/>
              </a:tabLst>
            </a:pPr>
            <a:r>
              <a:rPr sz="2600" spc="-5" dirty="0">
                <a:latin typeface="Arial MT"/>
                <a:cs typeface="Arial MT"/>
              </a:rPr>
              <a:t>Widely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accepted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in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court.</a:t>
            </a:r>
            <a:endParaRPr sz="2600">
              <a:latin typeface="Arial MT"/>
              <a:cs typeface="Arial MT"/>
            </a:endParaRPr>
          </a:p>
          <a:p>
            <a:pPr marL="355600" marR="5080" indent="-343535">
              <a:lnSpc>
                <a:spcPct val="100000"/>
              </a:lnSpc>
              <a:spcBef>
                <a:spcPts val="705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Facilitates examination of </a:t>
            </a:r>
            <a:r>
              <a:rPr sz="3000" dirty="0">
                <a:latin typeface="Arial MT"/>
                <a:cs typeface="Arial MT"/>
              </a:rPr>
              <a:t>files, </a:t>
            </a:r>
            <a:r>
              <a:rPr sz="3000" spc="-5" dirty="0">
                <a:latin typeface="Arial MT"/>
                <a:cs typeface="Arial MT"/>
              </a:rPr>
              <a:t>including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deleted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files</a:t>
            </a:r>
            <a:r>
              <a:rPr sz="3000" spc="-10" dirty="0">
                <a:latin typeface="Arial MT"/>
                <a:cs typeface="Arial MT"/>
              </a:rPr>
              <a:t> and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unallocated </a:t>
            </a:r>
            <a:r>
              <a:rPr sz="3000" spc="-5" dirty="0">
                <a:latin typeface="Arial MT"/>
                <a:cs typeface="Arial MT"/>
              </a:rPr>
              <a:t>data.</a:t>
            </a:r>
            <a:endParaRPr sz="3000">
              <a:latin typeface="Arial MT"/>
              <a:cs typeface="Arial MT"/>
            </a:endParaRPr>
          </a:p>
          <a:p>
            <a:pPr marL="355600" marR="405130" indent="-343535">
              <a:lnSpc>
                <a:spcPct val="100000"/>
              </a:lnSpc>
              <a:spcBef>
                <a:spcPts val="730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Produces reports and extracts without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altering</a:t>
            </a:r>
            <a:r>
              <a:rPr sz="3000" spc="-30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original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data.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31" y="644723"/>
            <a:ext cx="8565356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2781DBB4-58CF-4C3B-A286-D88B8A4F3A9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54380" y="2414482"/>
            <a:ext cx="8549640" cy="1292662"/>
          </a:xfrm>
        </p:spPr>
        <p:txBody>
          <a:bodyPr/>
          <a:lstStyle/>
          <a:p>
            <a:pPr algn="ctr" eaLnBrk="1" hangingPunct="1"/>
            <a:r>
              <a:rPr lang="en-US" altLang="en-US" dirty="0"/>
              <a:t>Evaluating Computer Forensics Tool Needs 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00D23558-D54F-47CB-AA8B-B945DFBFA7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752347"/>
            <a:ext cx="8303259" cy="492443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Evaluating Computer Forensics Tool Needs 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8480ECCC-9EF9-4835-A44F-FC635D1778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3139" y="2013567"/>
            <a:ext cx="8072120" cy="3701433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Look for versatility, flexibility, and robustness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OS 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File system(s)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Script capabilities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Automated features</a:t>
            </a:r>
          </a:p>
          <a:p>
            <a:pPr marL="742950" lvl="1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Vendor’s reputation for support</a:t>
            </a:r>
          </a:p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Keep in mind what application files you will be analyzing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457200"/>
            <a:ext cx="2438400" cy="1828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60138" y="724915"/>
            <a:ext cx="10490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4" dirty="0"/>
              <a:t>F</a:t>
            </a:r>
            <a:r>
              <a:rPr spc="10" dirty="0"/>
              <a:t>T</a:t>
            </a:r>
            <a:r>
              <a:rPr spc="310" dirty="0"/>
              <a:t>K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-105" dirty="0"/>
              <a:t>9</a:t>
            </a:fld>
            <a:endParaRPr spc="-105" dirty="0"/>
          </a:p>
        </p:txBody>
      </p:sp>
      <p:sp>
        <p:nvSpPr>
          <p:cNvPr id="4" name="object 4"/>
          <p:cNvSpPr txBox="1"/>
          <p:nvPr/>
        </p:nvSpPr>
        <p:spPr>
          <a:xfrm>
            <a:off x="993139" y="2079751"/>
            <a:ext cx="7546975" cy="441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AccessData’s Forensic Toolkit® </a:t>
            </a:r>
            <a:r>
              <a:rPr sz="3000" dirty="0">
                <a:latin typeface="Arial MT"/>
                <a:cs typeface="Arial MT"/>
              </a:rPr>
              <a:t>(FTK) </a:t>
            </a:r>
            <a:r>
              <a:rPr sz="3000" spc="-5" dirty="0">
                <a:latin typeface="Arial MT"/>
                <a:cs typeface="Arial MT"/>
              </a:rPr>
              <a:t>can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perform complete and thorough computer </a:t>
            </a:r>
            <a:r>
              <a:rPr sz="300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forensic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examinations.</a:t>
            </a:r>
            <a:endParaRPr sz="3000">
              <a:latin typeface="Arial MT"/>
              <a:cs typeface="Arial MT"/>
            </a:endParaRPr>
          </a:p>
          <a:p>
            <a:pPr marL="355600" marR="227329" indent="-343535">
              <a:lnSpc>
                <a:spcPct val="100000"/>
              </a:lnSpc>
              <a:spcBef>
                <a:spcPts val="730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Features powerful file filtering </a:t>
            </a:r>
            <a:r>
              <a:rPr sz="3000" spc="-10" dirty="0">
                <a:latin typeface="Arial MT"/>
                <a:cs typeface="Arial MT"/>
              </a:rPr>
              <a:t>and </a:t>
            </a:r>
            <a:r>
              <a:rPr sz="3000" spc="-5" dirty="0">
                <a:latin typeface="Arial MT"/>
                <a:cs typeface="Arial MT"/>
              </a:rPr>
              <a:t>search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functionality.</a:t>
            </a:r>
            <a:endParaRPr sz="3000">
              <a:latin typeface="Arial MT"/>
              <a:cs typeface="Arial MT"/>
            </a:endParaRPr>
          </a:p>
          <a:p>
            <a:pPr marL="355600" marR="78740" indent="-343535">
              <a:lnSpc>
                <a:spcPct val="100000"/>
              </a:lnSpc>
              <a:spcBef>
                <a:spcPts val="720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Customizable filters allow sorting through </a:t>
            </a:r>
            <a:r>
              <a:rPr sz="3000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thousands </a:t>
            </a:r>
            <a:r>
              <a:rPr sz="3000" spc="-5" dirty="0">
                <a:latin typeface="Arial MT"/>
                <a:cs typeface="Arial MT"/>
              </a:rPr>
              <a:t>of</a:t>
            </a:r>
            <a:r>
              <a:rPr sz="300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files</a:t>
            </a:r>
            <a:r>
              <a:rPr sz="3000" spc="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to quickly find </a:t>
            </a:r>
            <a:r>
              <a:rPr sz="3000" spc="-10" dirty="0">
                <a:latin typeface="Arial MT"/>
                <a:cs typeface="Arial MT"/>
              </a:rPr>
              <a:t>evidence.</a:t>
            </a:r>
            <a:endParaRPr sz="3000">
              <a:latin typeface="Arial MT"/>
              <a:cs typeface="Arial MT"/>
            </a:endParaRPr>
          </a:p>
          <a:p>
            <a:pPr marL="354965" marR="438784" indent="-342900">
              <a:lnSpc>
                <a:spcPct val="100000"/>
              </a:lnSpc>
              <a:spcBef>
                <a:spcPts val="720"/>
              </a:spcBef>
              <a:buClr>
                <a:srgbClr val="CD9A00"/>
              </a:buClr>
              <a:buSzPct val="66666"/>
              <a:buFont typeface="MS UI Gothic"/>
              <a:buChar char="■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Recognized </a:t>
            </a:r>
            <a:r>
              <a:rPr sz="3000" dirty="0">
                <a:latin typeface="Arial MT"/>
                <a:cs typeface="Arial MT"/>
              </a:rPr>
              <a:t>as a </a:t>
            </a:r>
            <a:r>
              <a:rPr sz="3000" spc="-10" dirty="0">
                <a:latin typeface="Arial MT"/>
                <a:cs typeface="Arial MT"/>
              </a:rPr>
              <a:t>leading </a:t>
            </a:r>
            <a:r>
              <a:rPr sz="3000" spc="-5" dirty="0">
                <a:latin typeface="Arial MT"/>
                <a:cs typeface="Arial MT"/>
              </a:rPr>
              <a:t>forensic e-mail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analysis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tools.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BECB3294-55D8-46DC-B05E-F0A73F352A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138" y="752347"/>
            <a:ext cx="7107555" cy="492443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Types of Computer Forensics Tools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01D1964E-73D8-4052-A963-C4C44C51DB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3138" y="2013567"/>
            <a:ext cx="8379461" cy="3853833"/>
          </a:xfrm>
        </p:spPr>
        <p:txBody>
          <a:bodyPr/>
          <a:lstStyle/>
          <a:p>
            <a:pPr eaLnBrk="1" hangingPunct="1"/>
            <a:r>
              <a:rPr lang="en-US" altLang="en-US" dirty="0"/>
              <a:t>Hardware forensic tools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Range from single-purpose 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components to complete computer 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systems and servers</a:t>
            </a:r>
          </a:p>
          <a:p>
            <a:pPr eaLnBrk="1" hangingPunct="1"/>
            <a:r>
              <a:rPr lang="en-US" altLang="en-US" dirty="0"/>
              <a:t>Software forensic tools</a:t>
            </a:r>
          </a:p>
          <a:p>
            <a:pPr lvl="1" eaLnBrk="1" hangingPunct="1"/>
            <a:r>
              <a:rPr lang="en-US" altLang="en-US" dirty="0"/>
              <a:t>Types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Command-line applications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GUI applications</a:t>
            </a:r>
          </a:p>
          <a:p>
            <a:pPr lvl="1" eaLnBrk="1" hangingPunct="1"/>
            <a:r>
              <a:rPr lang="en-US" altLang="en-US" dirty="0"/>
              <a:t>Commonly used to copy data from a suspect’s disk drive to an image file</a:t>
            </a:r>
          </a:p>
        </p:txBody>
      </p:sp>
      <p:pic>
        <p:nvPicPr>
          <p:cNvPr id="13316" name="Picture 8" descr="http://www.logicubeforensics.com/media/images/product_166_a.jpg">
            <a:extLst>
              <a:ext uri="{FF2B5EF4-FFF2-40B4-BE49-F238E27FC236}">
                <a16:creationId xmlns:a16="http://schemas.microsoft.com/office/drawing/2014/main" id="{DCD9B72E-9BED-40BC-A101-EB06B4032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340" y="1706880"/>
            <a:ext cx="2147888" cy="195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9CE504-816F-4F9B-9C69-33E068150270}"/>
              </a:ext>
            </a:extLst>
          </p:cNvPr>
          <p:cNvSpPr txBox="1"/>
          <p:nvPr/>
        </p:nvSpPr>
        <p:spPr>
          <a:xfrm>
            <a:off x="6789420" y="3763935"/>
            <a:ext cx="2650808" cy="7017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980" b="1" dirty="0" err="1">
                <a:solidFill>
                  <a:srgbClr val="002060"/>
                </a:solidFill>
                <a:latin typeface="+mj-lt"/>
              </a:rPr>
              <a:t>Logicube</a:t>
            </a:r>
            <a:r>
              <a:rPr lang="en-US" sz="1980" b="1" dirty="0">
                <a:solidFill>
                  <a:srgbClr val="002060"/>
                </a:solidFill>
                <a:latin typeface="+mj-lt"/>
              </a:rPr>
              <a:t> Talon (link </a:t>
            </a:r>
            <a:r>
              <a:rPr lang="en-US" sz="1980" b="1" dirty="0" err="1">
                <a:solidFill>
                  <a:srgbClr val="002060"/>
                </a:solidFill>
                <a:latin typeface="+mj-lt"/>
              </a:rPr>
              <a:t>Ch</a:t>
            </a:r>
            <a:r>
              <a:rPr lang="en-US" sz="1980" b="1" dirty="0">
                <a:solidFill>
                  <a:srgbClr val="002060"/>
                </a:solidFill>
                <a:latin typeface="+mj-lt"/>
              </a:rPr>
              <a:t> 7a)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83BDF551-D119-4D45-B2A6-FCDC33BE5C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752347"/>
            <a:ext cx="8153400" cy="984885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Tasks Performed by Computer Forensics Tools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C5F555F5-9BEC-417A-82B6-26BDACEDDB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3139" y="2013566"/>
            <a:ext cx="8072120" cy="3168033"/>
          </a:xfrm>
        </p:spPr>
        <p:txBody>
          <a:bodyPr/>
          <a:lstStyle/>
          <a:p>
            <a:pPr eaLnBrk="1" hangingPunct="1"/>
            <a:r>
              <a:rPr lang="en-US" altLang="en-US" dirty="0"/>
              <a:t>Five major categories: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Acquisition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Validation and discrimination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Extraction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Reconstruction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Reporting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12F963A5-9CE1-4133-AF36-7CC5FD34C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140" y="752347"/>
            <a:ext cx="7107554" cy="492443"/>
          </a:xfrm>
        </p:spPr>
        <p:txBody>
          <a:bodyPr/>
          <a:lstStyle/>
          <a:p>
            <a:pPr eaLnBrk="1" hangingPunct="1"/>
            <a:r>
              <a:rPr lang="en-US" altLang="en-US" sz="3200" b="1" dirty="0"/>
              <a:t>Acquisition</a:t>
            </a:r>
            <a:endParaRPr lang="en-US" altLang="en-US" sz="3200" dirty="0"/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2B65B97C-E082-42D8-BB44-5E13BF923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139" y="2013567"/>
            <a:ext cx="8072120" cy="3625233"/>
          </a:xfrm>
        </p:spPr>
        <p:txBody>
          <a:bodyPr/>
          <a:lstStyle/>
          <a:p>
            <a:pPr eaLnBrk="1" hangingPunct="1"/>
            <a:r>
              <a:rPr lang="en-US" altLang="en-US" dirty="0"/>
              <a:t>Making a copy of the original drive</a:t>
            </a:r>
          </a:p>
          <a:p>
            <a:pPr eaLnBrk="1" hangingPunct="1"/>
            <a:r>
              <a:rPr lang="en-US" altLang="en-US" dirty="0"/>
              <a:t>Acquisition subfunctions: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Physical data copy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Logical data copy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Data acquisition format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Command-line acquisition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GUI acquisition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Remote acquisition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Verification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20E2B21D-95A3-4451-B612-8CFD6D845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2347"/>
            <a:ext cx="7186293" cy="492443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Acquisition (continued)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512F0F57-B26B-441E-9F80-48B174EE5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139" y="2013566"/>
            <a:ext cx="8072120" cy="2831544"/>
          </a:xfrm>
        </p:spPr>
        <p:txBody>
          <a:bodyPr/>
          <a:lstStyle/>
          <a:p>
            <a:pPr eaLnBrk="1" hangingPunct="1"/>
            <a:r>
              <a:rPr lang="en-US" altLang="en-US" dirty="0"/>
              <a:t>Two types of data-copying methods are used in software acquisitions: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Physical copying of the entire drive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Logical copying of a disk partition</a:t>
            </a:r>
          </a:p>
          <a:p>
            <a:pPr eaLnBrk="1" hangingPunct="1"/>
            <a:r>
              <a:rPr lang="en-US" altLang="en-US" dirty="0"/>
              <a:t>The formats for disk acquisitions vary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From raw data to vendor-specific proprietary compressed data</a:t>
            </a:r>
          </a:p>
          <a:p>
            <a:pPr eaLnBrk="1" hangingPunct="1"/>
            <a:r>
              <a:rPr lang="en-US" altLang="en-US" dirty="0"/>
              <a:t>You can view the contents of a raw image file with any hexadecimal editor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7A5B91BB-EA2D-47DC-92EB-50D8954A29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52347"/>
            <a:ext cx="8610600" cy="984885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Tasks Performed by Computer Forensics Tools (continued)</a:t>
            </a:r>
          </a:p>
        </p:txBody>
      </p:sp>
      <p:pic>
        <p:nvPicPr>
          <p:cNvPr id="21507" name="Picture 7">
            <a:extLst>
              <a:ext uri="{FF2B5EF4-FFF2-40B4-BE49-F238E27FC236}">
                <a16:creationId xmlns:a16="http://schemas.microsoft.com/office/drawing/2014/main" id="{A02DB111-A358-4C24-8C43-3D0A34D1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940" y="2042161"/>
            <a:ext cx="6789420" cy="4552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865FA844-CC6E-450D-A02C-783C3CE0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52347"/>
            <a:ext cx="8303259" cy="492443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Validation and discrimination (continued)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D525F44B-2C9A-4B38-AA57-D82D5BCF9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139" y="2667000"/>
            <a:ext cx="8072120" cy="2431435"/>
          </a:xfrm>
        </p:spPr>
        <p:txBody>
          <a:bodyPr/>
          <a:lstStyle/>
          <a:p>
            <a:pPr eaLnBrk="1" hangingPunct="1"/>
            <a:r>
              <a:rPr lang="en-US" altLang="en-US" dirty="0"/>
              <a:t>Many computer forensics programs include a list of common header values</a:t>
            </a:r>
          </a:p>
          <a:p>
            <a:pPr eaLnBrk="1" hangingPunct="1"/>
            <a:endParaRPr lang="en-US" altLang="en-US" dirty="0"/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With this information, you can see whether a file extension is incorrect for the file type</a:t>
            </a:r>
          </a:p>
          <a:p>
            <a:pPr lvl="1"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Most forensics tools can identify header values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6">
            <a:extLst>
              <a:ext uri="{FF2B5EF4-FFF2-40B4-BE49-F238E27FC236}">
                <a16:creationId xmlns:a16="http://schemas.microsoft.com/office/drawing/2014/main" id="{41B7A552-F7FA-4B03-BBCD-76B07C33B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0" y="952500"/>
            <a:ext cx="7376160" cy="5671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295B67D-202B-474D-A4C8-9B48DE572B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752347"/>
            <a:ext cx="8214359" cy="984885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Tasks Performed by Computer Forensics Tools (continued)</a:t>
            </a:r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4D00D1DB-5BA6-4F78-9493-F3D9F9AD7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3810000"/>
            <a:ext cx="804672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6">
            <a:extLst>
              <a:ext uri="{FF2B5EF4-FFF2-40B4-BE49-F238E27FC236}">
                <a16:creationId xmlns:a16="http://schemas.microsoft.com/office/drawing/2014/main" id="{3B9BA969-FEE5-4DF5-BDFD-719AFB702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" y="1455421"/>
            <a:ext cx="5636895" cy="4657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DEAB64CB-C20F-4D30-BF32-851539583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Extraction</a:t>
            </a:r>
            <a:endParaRPr lang="en-US" altLang="en-US"/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E52D36F4-B921-4E74-BDFD-D76A42529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139" y="2013566"/>
            <a:ext cx="8072120" cy="3396634"/>
          </a:xfrm>
        </p:spPr>
        <p:txBody>
          <a:bodyPr/>
          <a:lstStyle/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Recovery task in a computing investigation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Most demanding of all tasks to master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Recovering data is the first step in analyzing an investigation’s 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</TotalTime>
  <Words>4148</Words>
  <Application>Microsoft Office PowerPoint</Application>
  <PresentationFormat>Custom</PresentationFormat>
  <Paragraphs>650</Paragraphs>
  <Slides>138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5" baseType="lpstr">
      <vt:lpstr>MS UI Gothic</vt:lpstr>
      <vt:lpstr>Arial</vt:lpstr>
      <vt:lpstr>Arial MT</vt:lpstr>
      <vt:lpstr>Calibri</vt:lpstr>
      <vt:lpstr>Microsoft Sans Serif</vt:lpstr>
      <vt:lpstr>Times New Roman</vt:lpstr>
      <vt:lpstr>Office Theme</vt:lpstr>
      <vt:lpstr>Basic Forensics Methodology</vt:lpstr>
      <vt:lpstr>Methodology</vt:lpstr>
      <vt:lpstr>Computer Forensics Development</vt:lpstr>
      <vt:lpstr>Disk Forensics Functions?</vt:lpstr>
      <vt:lpstr>Disk Forensics</vt:lpstr>
      <vt:lpstr>Disk Forensics</vt:lpstr>
      <vt:lpstr>Commercial Forensics Tools</vt:lpstr>
      <vt:lpstr>EnCase</vt:lpstr>
      <vt:lpstr>FTK</vt:lpstr>
      <vt:lpstr>Other Forensic Tools</vt:lpstr>
      <vt:lpstr>Message Digests and Digital Signatures</vt:lpstr>
      <vt:lpstr>System Forensics</vt:lpstr>
      <vt:lpstr>Computer System Addresses</vt:lpstr>
      <vt:lpstr>Network Forensics</vt:lpstr>
      <vt:lpstr>Protocol Analysis Sniffer</vt:lpstr>
      <vt:lpstr>Network Forensics</vt:lpstr>
      <vt:lpstr>Sample Log File</vt:lpstr>
      <vt:lpstr>Internet Forensics</vt:lpstr>
      <vt:lpstr>Computer or Communications Evidence?</vt:lpstr>
      <vt:lpstr>Digital Evidence</vt:lpstr>
      <vt:lpstr>Evidence Characteristics</vt:lpstr>
      <vt:lpstr>Rules of Evidence</vt:lpstr>
      <vt:lpstr>Evidence Handling</vt:lpstr>
      <vt:lpstr>Common Enterprise Problems</vt:lpstr>
      <vt:lpstr>Who Gathers Forensic Evidence?</vt:lpstr>
      <vt:lpstr>Types of Evidence</vt:lpstr>
      <vt:lpstr>Hearsay Rule</vt:lpstr>
      <vt:lpstr>Hearsay E4ceptions</vt:lpstr>
      <vt:lpstr>System Logs as Evidence</vt:lpstr>
      <vt:lpstr>Daubert Rules</vt:lpstr>
      <vt:lpstr>Surveillance, Search, and Seizure</vt:lpstr>
      <vt:lpstr>PowerPoint Presentation</vt:lpstr>
      <vt:lpstr>Collecting Network Based Evidence</vt:lpstr>
      <vt:lpstr>WHAT IS NETWORK-BASED EVIDENCE</vt:lpstr>
      <vt:lpstr>     FINDING NETWORK-BASED EVIDENCE </vt:lpstr>
      <vt:lpstr>     INVESTIGATING WINDOWS SYSTEMS</vt:lpstr>
      <vt:lpstr>PowerPoint Presentation</vt:lpstr>
      <vt:lpstr>PowerPoint Presentation</vt:lpstr>
      <vt:lpstr>CONDUCTING A WINDOWS INVESTIGATION</vt:lpstr>
      <vt:lpstr>  LOGS ON LIVE SYSTEM</vt:lpstr>
      <vt:lpstr>TYPES OF NETWORK MONITORING</vt:lpstr>
      <vt:lpstr>PowerPoint Presentation</vt:lpstr>
      <vt:lpstr>PowerPoint Presentation</vt:lpstr>
      <vt:lpstr>PowerPoint Presentation</vt:lpstr>
      <vt:lpstr>SETTING UP A NETWORK MONITORING SYSTEM</vt:lpstr>
      <vt:lpstr>CHOOSING APPROPRIATE SOFTWARE</vt:lpstr>
      <vt:lpstr>SETTING UP A NETWORK MONITORING SYSTEM</vt:lpstr>
      <vt:lpstr>CHOOSING APPROPRIATE SOFTWARE</vt:lpstr>
      <vt:lpstr>PowerPoint Presentation</vt:lpstr>
      <vt:lpstr>REGISTRY DATA COLLECTION</vt:lpstr>
      <vt:lpstr>HKEY_CLASSES_ROOT</vt:lpstr>
      <vt:lpstr> HACKER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Evaluating Computer Forensics Tool Needs </vt:lpstr>
      <vt:lpstr>Evaluating Computer Forensics Tool Needs </vt:lpstr>
      <vt:lpstr>Types of Computer Forensics Tools</vt:lpstr>
      <vt:lpstr>Tasks Performed by Computer Forensics Tools</vt:lpstr>
      <vt:lpstr>Acquisition</vt:lpstr>
      <vt:lpstr>Acquisition (continued)</vt:lpstr>
      <vt:lpstr>Tasks Performed by Computer Forensics Tools (continued)</vt:lpstr>
      <vt:lpstr>Validation and discrimination (continued)</vt:lpstr>
      <vt:lpstr>PowerPoint Presentation</vt:lpstr>
      <vt:lpstr>Tasks Performed by Computer Forensics Tools (continued)</vt:lpstr>
      <vt:lpstr>PowerPoint Presentation</vt:lpstr>
      <vt:lpstr>Extraction</vt:lpstr>
      <vt:lpstr>Extraction (continued)</vt:lpstr>
      <vt:lpstr>FTK's Search Pane</vt:lpstr>
      <vt:lpstr>Extraction (continued)</vt:lpstr>
      <vt:lpstr>Reconstruction</vt:lpstr>
      <vt:lpstr>Reconstruction (continued)</vt:lpstr>
      <vt:lpstr>VOOM Shadow 2</vt:lpstr>
      <vt:lpstr>Reporting</vt:lpstr>
      <vt:lpstr>Tool Comparisons</vt:lpstr>
      <vt:lpstr>Other Considerations for Tools</vt:lpstr>
      <vt:lpstr>Computer Forensics Software Tools</vt:lpstr>
      <vt:lpstr>Computer Forensics Software Tools</vt:lpstr>
      <vt:lpstr>Command-line Forensic Tools</vt:lpstr>
      <vt:lpstr>DIR /Q</vt:lpstr>
      <vt:lpstr>UNIX/Linux Forensic Tools</vt:lpstr>
      <vt:lpstr>UNIX/Linux Forensic Tools (continued)</vt:lpstr>
      <vt:lpstr>PowerPoint Presentation</vt:lpstr>
      <vt:lpstr>UNIX/Linux Forensic Tools (continued)</vt:lpstr>
      <vt:lpstr>BackTrack</vt:lpstr>
      <vt:lpstr>Raptor</vt:lpstr>
      <vt:lpstr>Other GUI Forensic Tools</vt:lpstr>
      <vt:lpstr>Other GUI Forensic Tools (continued)</vt:lpstr>
      <vt:lpstr>Computer Forensics Hardware Tools</vt:lpstr>
      <vt:lpstr>Computer Forensics Hardware Tools</vt:lpstr>
      <vt:lpstr>Forensic Workstations</vt:lpstr>
      <vt:lpstr>Forensic Workstations (continued)</vt:lpstr>
      <vt:lpstr>Building your Own Forensic Workstation</vt:lpstr>
      <vt:lpstr>Purchasing a Forensic Workstation</vt:lpstr>
      <vt:lpstr>Using a Write-Blocker</vt:lpstr>
      <vt:lpstr>Using a Write-Blocker (continued)</vt:lpstr>
      <vt:lpstr>Recommendations for a Forensic Workstation</vt:lpstr>
      <vt:lpstr>Recommendations for a Forensic Workstation (continued)</vt:lpstr>
      <vt:lpstr>Validating and Testing Forensic Software</vt:lpstr>
      <vt:lpstr>Validating and Testing Forensic Software</vt:lpstr>
      <vt:lpstr>Using National Institute of Standards and Technology (NIST) Tools</vt:lpstr>
      <vt:lpstr>Using National Institute of Standards and Technology (NIST) Tools (continued)</vt:lpstr>
      <vt:lpstr>Using National Institute of Standards and Technology (NIST) Tools (continued)</vt:lpstr>
      <vt:lpstr>Using Validation Protocols</vt:lpstr>
      <vt:lpstr>Using Validation Protocols (continued)</vt:lpstr>
      <vt:lpstr>Using Validation Protocols (continued)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ForensicsNew06.ppt</dc:title>
  <dc:creator>UnoKitty</dc:creator>
  <cp:lastModifiedBy>Bharathi V</cp:lastModifiedBy>
  <cp:revision>15</cp:revision>
  <dcterms:created xsi:type="dcterms:W3CDTF">2022-04-19T06:27:36Z</dcterms:created>
  <dcterms:modified xsi:type="dcterms:W3CDTF">2022-04-19T09:52:10Z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2022-04-19T00:00:00Z</vt:filetime>
  </property>
  <property fmtid="{D5CDD505-2E9C-101B-9397-08002B2CF9AE}" pid="3" name="Creator">
    <vt:lpwstr>PScript5.dll Version 5.2</vt:lpwstr>
  </property>
  <property fmtid="{D5CDD505-2E9C-101B-9397-08002B2CF9AE}" pid="4" name="LastSaved">
    <vt:filetime>2022-04-19T00:00:00Z</vt:filetime>
  </property>
</Properties>
</file>